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90" r:id="rId3"/>
    <p:sldId id="257" r:id="rId4"/>
    <p:sldId id="260" r:id="rId5"/>
    <p:sldId id="263" r:id="rId6"/>
    <p:sldId id="264" r:id="rId7"/>
    <p:sldId id="281" r:id="rId8"/>
    <p:sldId id="284" r:id="rId9"/>
    <p:sldId id="279" r:id="rId10"/>
    <p:sldId id="276" r:id="rId11"/>
    <p:sldId id="283" r:id="rId12"/>
    <p:sldId id="280" r:id="rId13"/>
    <p:sldId id="27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756B"/>
    <a:srgbClr val="979797"/>
    <a:srgbClr val="F4E9E7"/>
    <a:srgbClr val="BC451B"/>
    <a:srgbClr val="19C3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99213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19-10-23T09:38:49.8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1499 5486 0,'18'0'328,"0"0"-296,-1 17-17,-17 1-15,18-18 16,0 18 0,-1-18-1,1 17-15,-1-17 16,1 18-1,0-18 1,-1 0-16,1 0 16,0 0-1,-1 0 1,1 0 0,0 0-1,-1 0 1,1 0-1,-1 0 1,1 0 0,0 0-1,-18-18-15,17 18 32,1 0-17,0 0 1,-1 0-1,1 0 1,0 0 0,-18-17-1,17 17 1,1 0 15,-1 0 0,1 0-31,-18-18 16,18 18 0,-1 0-1,-17-18 17,18 18-32,0 0 15,-1 0 16,1 0-15,0 0 0,-1 0-1,1 0 17,-1 0-17,1 0 16,0 0-31,-1 0 32,-17-17-17,18 17 1,0 0 15,-1 0-15,1 0-1,-36 0 1282,1 0-1281,-1 0 15,0 0 0,1 0-15,-1 0 0,0 0-1,1 0 1,-1 0 0,1 0-16,-1 0 31,0 0 0,1 0-15,-1 0 15,0 0-15,1 0-1,-1 0 16,0 0-15,1 0 15,17-18-15,-18 18-16,1 0 31,-1 0-15,0 0-1,1 0 1,-1-18 0,0 18-1,1 0 17,-1 0-17,0 0 1,18-17-1,-17 17-15,-1 0 16,18-18 0,-17 18-1,-1 0 1,0-17 0,1 17-16,-1 0 15,0 0 16,18-18-15,-17 18 0,-1 0-1,0-18 17,1 18 14,17-17-30,-18 17 0,1 0-1,-1 0 17,0 0-17,1 0 16,17-18 391,17 18-406,1 0 15,0 0-15,-1 0-1,1 0 1,-1 0 15,1 0-15,0 0-16,-1 0 16,1 0-1,17 0 1,-17 0-1,17 0 1,-17 0 0,-1 0-1,1 0-15,0 0 16,-1 18 0,1-18-1,0 0-15,-1 0 31,1 0-15,0 0 0,-1 0-1,1 0 1,-1 0 0,1 0-1,0 0 1,-1 0-1,-17-18-15,18 18 16,0 0 0,-1 0-1,1 0 1,0 0 0,-18-18-1,17 18-15,1 0 31,-1 0-15,1 0 0,0 0 31,-1 0-32,1 18 16,0-18 1,-18 18-1,17-18-31,-17 17 78,0 1-47,0 0 1,0-1-1,0 1-16,0-1 48,0 1 46,-17-18-62,17 18 0,-18-18-16,0 0 79,18 17-95,0 1 32,-17-18-16,17 18-15,0-1 31,-18-17 31,18 18-47,0 0 1,0-1 14,0 1 33,-18-18-48,18 17 16,-17-17 15,-1 0-15,18 18-47,-17-18 31,-1 0 16,0 0 0,1 0 31,-1 0-31,0 0-16,1 0 16,-1 0-47,0 0 31,1 0 1,-1 0-1,1 0-15,-1 0 15,0 0 0,1 0-31,-1 0 0,0 0 16,1 0 15,-1 0-31,18-18 16,-18 18-16,1 0 31,-1 0-16,1 0 1,-1 0-16,0 0 16,1 18 15,-1-18-15,0 0-1,1 18 16,-1-18-15,0 0 15,1 0 1,-1 17-1,1-17-16,-1 0 32,0 0-31,1 0 15,-1 0 16,0 0-31,1 0 15,-1 0 16,18-17 31,0-1-47,0 0-15,0 1-1,0-1 1,0 1 15,0-1-31,0 0 47,0 1-16,-18 17 16,18-18-31,0 0 0,0 1 62,0-1-47,0 0 0,0 1 0,0-1 1,-17 18 61,17-17-46,0-1 110,-18 0-95,18 1-31,18 17 251,-1 0-251,1 0 0,0 0 0,-1 0-15,1 0 15,0 0 0,-1 0 1,-17 17-32,18-17 15,0 0 17,-1 0-17,1 0 1,-1 0-1,1 18-15,17-18 32,-17 0-17,0 0 1,-1 0 0,1 0-16,-18 18 15,18-18-15,-1 0 0,1 0 16,-1 0-1,1 17-15,0-17 32,-1 18-32,1-18 15,0 17 1,-1-17 0,1 0 15,-18 18-31,18-18 15,-1 0 1,1 0 0,-1 0-1,1 0 1,0 0 0,-1 0-1,1 0 1,0 0 31,-1 0-16,1 0 0,0 0-31,-1 0 16,1 0 15,-18 18-15,17-18-1,1 0 1,0 0 15,-18 17-31,17-17 31,1 0 16,0 0 16,-1 0-32,-17 18 172,0 0-125,0-1-31,-17-17 47,-1 0-78,0-17-1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99213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19-10-23T11:36:42.66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1499 5486 0,'18'0'328,"0"0"-296,-1 17-17,-17 1-15,18-18 16,0 18 0,-1-18-1,1 17-15,-1-17 16,1 18-1,0-18 1,-1 0-16,1 0 16,0 0-1,-1 0 1,1 0 0,0 0-1,-1 0 1,1 0-1,-1 0 1,1 0 0,0 0-1,-18-18-15,17 18 32,1 0-17,0 0 1,-1 0-1,1 0 1,0 0 0,-18-17-1,17 17 1,1 0 15,-1 0 0,1 0-31,-18-18 16,18 18 0,-1 0-1,-17-18 17,18 18-32,0 0 15,-1 0 16,1 0-15,0 0 0,-1 0-1,1 0 17,-1 0-17,1 0 16,0 0-31,-1 0 32,-17-17-17,18 17 1,0 0 15,-1 0-15,1 0-1,-36 0 1282,1 0-1281,-1 0 15,0 0 0,1 0-15,-1 0 0,0 0-1,1 0 1,-1 0 0,1 0-16,-1 0 31,0 0 0,1 0-15,-1 0 15,0 0-15,1 0-1,-1 0 16,0 0-15,1 0 15,17-18-15,-18 18-16,1 0 31,-1 0-15,0 0-1,1 0 1,-1-18 0,0 18-1,1 0 17,-1 0-17,0 0 1,18-17-1,-17 17-15,-1 0 16,18-18 0,-17 18-1,-1 0 1,0-17 0,1 17-16,-1 0 15,0 0 16,18-18-15,-17 18 0,-1 0-1,0-18 17,1 18 14,17-17-30,-18 17 0,1 0-1,-1 0 17,0 0-17,1 0 16,17-18 391,17 18-406,1 0 15,0 0-15,-1 0-1,1 0 1,-1 0 15,1 0-15,0 0-16,-1 0 16,1 0-1,17 0 1,-17 0-1,17 0 1,-17 0 0,-1 0-1,1 0-15,0 0 16,-1 18 0,1-18-1,0 0-15,-1 0 31,1 0-15,0 0 0,-1 0-1,1 0 1,-1 0 0,1 0-1,0 0 1,-1 0-1,-17-18-15,18 18 16,0 0 0,-1 0-1,1 0 1,0 0 0,-18-18-1,17 18-15,1 0 31,-1 0-15,1 0 0,0 0 31,-1 0-32,1 18 16,0-18 1,-18 18-1,17-18-31,-17 17 78,0 1-47,0 0 1,0-1-1,0 1-16,0-1 48,0 1 46,-17-18-62,17 18 0,-18-18-16,0 0 79,18 17-95,0 1 32,-17-18-16,17 18-15,0-1 31,-18-17 31,18 18-47,0 0 1,0-1 14,0 1 33,-18-18-48,18 17 16,-17-17 15,-1 0-15,18 18-47,-17-18 31,-1 0 16,0 0 0,1 0 31,-1 0-31,0 0-16,1 0 16,-1 0-47,0 0 31,1 0 1,-1 0-1,1 0-15,-1 0 15,0 0 0,1 0-31,-1 0 0,0 0 16,1 0 15,-1 0-31,18-18 16,-18 18-16,1 0 31,-1 0-16,1 0 1,-1 0-16,0 0 16,1 18 15,-1-18-15,0 0-1,1 18 16,-1-18-15,0 0 15,1 0 1,-1 17-1,1-17-16,-1 0 32,0 0-31,1 0 15,-1 0 16,0 0-31,1 0 15,-1 0 16,18-17 31,0-1-47,0 0-15,0 1-1,0-1 1,0 1 15,0-1-31,0 0 47,0 1-16,-18 17 16,18-18-31,0 0 0,0 1 62,0-1-47,0 0 0,0 1 0,0-1 1,-17 18 61,17-17-46,0-1 110,-18 0-95,18 1-31,18 17 251,-1 0-251,1 0 0,0 0 0,-1 0-15,1 0 15,0 0 0,-1 0 1,-17 17-32,18-17 15,0 0 17,-1 0-17,1 0 1,-1 0-1,1 18-15,17-18 32,-17 0-17,0 0 1,-1 0 0,1 0-16,-18 18 15,18-18-15,-1 0 0,1 0 16,-1 0-1,1 17-15,0-17 32,-1 18-32,1-18 15,0 17 1,-1-17 0,1 0 15,-18 18-31,18-18 15,-1 0 1,1 0 0,-1 0-1,1 0 1,0 0 0,-1 0-1,1 0 1,0 0 31,-1 0-16,1 0 0,0 0-31,-1 0 16,1 0 15,-18 18-15,17-18-1,1 0 1,0 0 15,-18 17-31,17-17 31,1 0 16,0 0 16,-1 0-32,-17 18 172,0 0-125,0-1-31,-17-17 47,-1 0-78,0-17-1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99213" units="1/cm"/>
          <inkml:channelProperty channel="Y" name="resolution" value="37.76224" units="1/cm"/>
          <inkml:channelProperty channel="T" name="resolution" value="1" units="1/dev"/>
        </inkml:channelProperties>
      </inkml:inkSource>
      <inkml:timestamp xml:id="ts0" timeString="2019-10-23T11:53:06.49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1499 5486 0,'18'0'328,"0"0"-296,-1 17-17,-17 1-15,18-18 16,0 18 0,-1-18-1,1 17-15,-1-17 16,1 18-1,0-18 1,-1 0-16,1 0 16,0 0-1,-1 0 1,1 0 0,0 0-1,-1 0 1,1 0-1,-1 0 1,1 0 0,0 0-1,-18-18-15,17 18 32,1 0-17,0 0 1,-1 0-1,1 0 1,0 0 0,-18-17-1,17 17 1,1 0 15,-1 0 0,1 0-31,-18-18 16,18 18 0,-1 0-1,-17-18 17,18 18-32,0 0 15,-1 0 16,1 0-15,0 0 0,-1 0-1,1 0 17,-1 0-17,1 0 16,0 0-31,-1 0 32,-17-17-17,18 17 1,0 0 15,-1 0-15,1 0-1,-36 0 1282,1 0-1281,-1 0 15,0 0 0,1 0-15,-1 0 0,0 0-1,1 0 1,-1 0 0,1 0-16,-1 0 31,0 0 0,1 0-15,-1 0 15,0 0-15,1 0-1,-1 0 16,0 0-15,1 0 15,17-18-15,-18 18-16,1 0 31,-1 0-15,0 0-1,1 0 1,-1-18 0,0 18-1,1 0 17,-1 0-17,0 0 1,18-17-1,-17 17-15,-1 0 16,18-18 0,-17 18-1,-1 0 1,0-17 0,1 17-16,-1 0 15,0 0 16,18-18-15,-17 18 0,-1 0-1,0-18 17,1 18 14,17-17-30,-18 17 0,1 0-1,-1 0 17,0 0-17,1 0 16,17-18 391,17 18-406,1 0 15,0 0-15,-1 0-1,1 0 1,-1 0 15,1 0-15,0 0-16,-1 0 16,1 0-1,17 0 1,-17 0-1,17 0 1,-17 0 0,-1 0-1,1 0-15,0 0 16,-1 18 0,1-18-1,0 0-15,-1 0 31,1 0-15,0 0 0,-1 0-1,1 0 1,-1 0 0,1 0-1,0 0 1,-1 0-1,-17-18-15,18 18 16,0 0 0,-1 0-1,1 0 1,0 0 0,-18-18-1,17 18-15,1 0 31,-1 0-15,1 0 0,0 0 31,-1 0-32,1 18 16,0-18 1,-18 18-1,17-18-31,-17 17 78,0 1-47,0 0 1,0-1-1,0 1-16,0-1 48,0 1 46,-17-18-62,17 18 0,-18-18-16,0 0 79,18 17-95,0 1 32,-17-18-16,17 18-15,0-1 31,-18-17 31,18 18-47,0 0 1,0-1 14,0 1 33,-18-18-48,18 17 16,-17-17 15,-1 0-15,18 18-47,-17-18 31,-1 0 16,0 0 0,1 0 31,-1 0-31,0 0-16,1 0 16,-1 0-47,0 0 31,1 0 1,-1 0-1,1 0-15,-1 0 15,0 0 0,1 0-31,-1 0 0,0 0 16,1 0 15,-1 0-31,18-18 16,-18 18-16,1 0 31,-1 0-16,1 0 1,-1 0-16,0 0 16,1 18 15,-1-18-15,0 0-1,1 18 16,-1-18-15,0 0 15,1 0 1,-1 17-1,1-17-16,-1 0 32,0 0-31,1 0 15,-1 0 16,0 0-31,1 0 15,-1 0 16,18-17 31,0-1-47,0 0-15,0 1-1,0-1 1,0 1 15,0-1-31,0 0 47,0 1-16,-18 17 16,18-18-31,0 0 0,0 1 62,0-1-47,0 0 0,0 1 0,0-1 1,-17 18 61,17-17-46,0-1 110,-18 0-95,18 1-31,18 17 251,-1 0-251,1 0 0,0 0 0,-1 0-15,1 0 15,0 0 0,-1 0 1,-17 17-32,18-17 15,0 0 17,-1 0-17,1 0 1,-1 0-1,1 18-15,17-18 32,-17 0-17,0 0 1,-1 0 0,1 0-16,-18 18 15,18-18-15,-1 0 0,1 0 16,-1 0-1,1 17-15,0-17 32,-1 18-32,1-18 15,0 17 1,-1-17 0,1 0 15,-18 18-31,18-18 15,-1 0 1,1 0 0,-1 0-1,1 0 1,0 0 0,-1 0-1,1 0 1,0 0 31,-1 0-16,1 0 0,0 0-31,-1 0 16,1 0 15,-18 18-15,17-18-1,1 0 1,0 0 15,-18 17-31,17-17 31,1 0 16,0 0 16,-1 0-32,-17 18 172,0 0-125,0-1-31,-17-17 47,-1 0-78,0-17-1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FC809-95CF-41E2-B111-D838BCEBEFE6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68674-2BAF-40FC-AD12-9A6723C7DA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637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66CE0D-AF17-4B2B-85E5-7E25996677F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152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468674-2BAF-40FC-AD12-9A6723C7DA7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556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84DB-1D22-44F5-9857-9AF8085D917D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A1C-6A9B-404C-A7AC-08499D2F74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523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84DB-1D22-44F5-9857-9AF8085D917D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A1C-6A9B-404C-A7AC-08499D2F74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0264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84DB-1D22-44F5-9857-9AF8085D917D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A1C-6A9B-404C-A7AC-08499D2F74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653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84DB-1D22-44F5-9857-9AF8085D917D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A1C-6A9B-404C-A7AC-08499D2F746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2968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84DB-1D22-44F5-9857-9AF8085D917D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A1C-6A9B-404C-A7AC-08499D2F74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968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84DB-1D22-44F5-9857-9AF8085D917D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A1C-6A9B-404C-A7AC-08499D2F74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3876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84DB-1D22-44F5-9857-9AF8085D917D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A1C-6A9B-404C-A7AC-08499D2F74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4758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84DB-1D22-44F5-9857-9AF8085D917D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A1C-6A9B-404C-A7AC-08499D2F74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4561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84DB-1D22-44F5-9857-9AF8085D917D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A1C-6A9B-404C-A7AC-08499D2F74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862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84DB-1D22-44F5-9857-9AF8085D917D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A1C-6A9B-404C-A7AC-08499D2F74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604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84DB-1D22-44F5-9857-9AF8085D917D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A1C-6A9B-404C-A7AC-08499D2F74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102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84DB-1D22-44F5-9857-9AF8085D917D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A1C-6A9B-404C-A7AC-08499D2F74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11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84DB-1D22-44F5-9857-9AF8085D917D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A1C-6A9B-404C-A7AC-08499D2F74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14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84DB-1D22-44F5-9857-9AF8085D917D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A1C-6A9B-404C-A7AC-08499D2F74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833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84DB-1D22-44F5-9857-9AF8085D917D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A1C-6A9B-404C-A7AC-08499D2F74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81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84DB-1D22-44F5-9857-9AF8085D917D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A1C-6A9B-404C-A7AC-08499D2F74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708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984DB-1D22-44F5-9857-9AF8085D917D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4DA1C-6A9B-404C-A7AC-08499D2F74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725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8E984DB-1D22-44F5-9857-9AF8085D917D}" type="datetimeFigureOut">
              <a:rPr lang="zh-CN" altLang="en-US" smtClean="0"/>
              <a:t>2019/10/24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C64DA1C-6A9B-404C-A7AC-08499D2F74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7541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8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customXml" Target="../ink/ink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stemformatics.org/atla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6D877-62B7-44A7-9CC8-2659BC7FAD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2" y="0"/>
            <a:ext cx="9440034" cy="887242"/>
          </a:xfrm>
        </p:spPr>
        <p:txBody>
          <a:bodyPr>
            <a:normAutofit fontScale="90000"/>
          </a:bodyPr>
          <a:lstStyle/>
          <a:p>
            <a:r>
              <a:rPr lang="en-US" altLang="zh-CN" sz="2800" dirty="0"/>
              <a:t>	Correcting batch effect on an integrated transcriptional atlas.</a:t>
            </a:r>
            <a:endParaRPr lang="zh-CN" altLang="en-US" sz="2800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8C8C496-4E8F-4002-A88C-41A2C38DF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036733"/>
            <a:ext cx="9440034" cy="1049867"/>
          </a:xfrm>
        </p:spPr>
        <p:txBody>
          <a:bodyPr>
            <a:normAutofit/>
          </a:bodyPr>
          <a:lstStyle/>
          <a:p>
            <a:pPr algn="l"/>
            <a:r>
              <a:rPr lang="en-US" altLang="zh-CN" sz="1600" dirty="0" err="1"/>
              <a:t>Yidi</a:t>
            </a:r>
            <a:r>
              <a:rPr lang="en-US" altLang="zh-CN" sz="1600" dirty="0"/>
              <a:t> Deng</a:t>
            </a:r>
          </a:p>
          <a:p>
            <a:pPr algn="l"/>
            <a:r>
              <a:rPr lang="en-US" altLang="zh-CN" sz="1600" dirty="0"/>
              <a:t>Supervised by: Kim-Anh le Cao, Jarny Choi, Paul Angel</a:t>
            </a:r>
          </a:p>
        </p:txBody>
      </p:sp>
      <p:pic>
        <p:nvPicPr>
          <p:cNvPr id="3074" name="Picture 2" descr="Image result for continent movement gif">
            <a:extLst>
              <a:ext uri="{FF2B5EF4-FFF2-40B4-BE49-F238E27FC236}">
                <a16:creationId xmlns:a16="http://schemas.microsoft.com/office/drawing/2014/main" id="{034588CE-4304-4A48-B4C5-A958398C7F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42" y="1256999"/>
            <a:ext cx="7846935" cy="440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058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723564-2409-44A5-B124-9DEE8BF3E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2940"/>
            <a:ext cx="10353762" cy="97045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Result 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FE4F4C-E964-4028-B81F-2C835546A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8334" y="870731"/>
            <a:ext cx="10353762" cy="4058751"/>
          </a:xfrm>
        </p:spPr>
        <p:txBody>
          <a:bodyPr/>
          <a:lstStyle/>
          <a:p>
            <a:pPr marL="36900" indent="0">
              <a:buNone/>
            </a:pPr>
            <a:r>
              <a:rPr lang="en-US" altLang="zh-CN" sz="1800" dirty="0"/>
              <a:t>We want to find genes that are: </a:t>
            </a:r>
            <a:r>
              <a:rPr lang="en-US" altLang="zh-CN" sz="1800" dirty="0">
                <a:solidFill>
                  <a:srgbClr val="92D050"/>
                </a:solidFill>
              </a:rPr>
              <a:t>differentially expressed</a:t>
            </a:r>
            <a:r>
              <a:rPr lang="en-US" altLang="zh-CN" sz="1800" dirty="0"/>
              <a:t>, but with </a:t>
            </a:r>
            <a:r>
              <a:rPr lang="en-US" altLang="zh-CN" sz="1800" dirty="0">
                <a:solidFill>
                  <a:srgbClr val="92D050"/>
                </a:solidFill>
              </a:rPr>
              <a:t>low platform dependency.</a:t>
            </a:r>
          </a:p>
          <a:p>
            <a:pPr marL="36900" indent="0">
              <a:buNone/>
            </a:pPr>
            <a:r>
              <a:rPr lang="en-US" altLang="zh-CN" dirty="0">
                <a:solidFill>
                  <a:srgbClr val="92D050"/>
                </a:solidFill>
              </a:rPr>
              <a:t>		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F0D17BE-252D-4C88-8370-2E0A6688CC7E}"/>
                  </a:ext>
                </a:extLst>
              </p:cNvPr>
              <p:cNvSpPr txBox="1"/>
              <p:nvPr/>
            </p:nvSpPr>
            <p:spPr>
              <a:xfrm>
                <a:off x="27842" y="3733036"/>
                <a:ext cx="6810375" cy="634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chemeClr val="tx2"/>
                    </a:solidFill>
                  </a:rPr>
                  <a:t>Genes are ordered according to: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lass</m:t>
                        </m:r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ariance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latform</m:t>
                        </m:r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ariance</m:t>
                        </m:r>
                      </m:den>
                    </m:f>
                  </m:oMath>
                </a14:m>
                <a:r>
                  <a:rPr lang="zh-CN" altLang="en-US" sz="3200" dirty="0">
                    <a:solidFill>
                      <a:schemeClr val="tx2"/>
                    </a:solidFill>
                  </a:rPr>
                  <a:t>   </a:t>
                </a:r>
                <a:r>
                  <a:rPr lang="en-US" altLang="zh-CN" sz="2400" dirty="0">
                    <a:solidFill>
                      <a:schemeClr val="tx2"/>
                    </a:solidFill>
                  </a:rPr>
                  <a:t>(       )</a:t>
                </a:r>
                <a:endParaRPr lang="zh-CN" altLang="en-US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F0D17BE-252D-4C88-8370-2E0A6688C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2" y="3733036"/>
                <a:ext cx="6810375" cy="634276"/>
              </a:xfrm>
              <a:prstGeom prst="rect">
                <a:avLst/>
              </a:prstGeom>
              <a:blipFill>
                <a:blip r:embed="rId2"/>
                <a:stretch>
                  <a:fillRect l="-806" r="-2775" b="-86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410BFC2C-2DD0-4116-8D37-9F2ADB967B31}"/>
              </a:ext>
            </a:extLst>
          </p:cNvPr>
          <p:cNvSpPr txBox="1"/>
          <p:nvPr/>
        </p:nvSpPr>
        <p:spPr>
          <a:xfrm>
            <a:off x="2105473" y="2858139"/>
            <a:ext cx="3052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</a:rPr>
              <a:t>After Probit transformation</a:t>
            </a: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095CA0F2-B48E-4945-8F75-625C0C808E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12043" y="3340117"/>
            <a:ext cx="308776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4">
            <a:extLst>
              <a:ext uri="{FF2B5EF4-FFF2-40B4-BE49-F238E27FC236}">
                <a16:creationId xmlns:a16="http://schemas.microsoft.com/office/drawing/2014/main" id="{95E6A8D7-84AE-40C6-B354-0DFA899F50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668419" y="349251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2BD12929-26C2-4803-A0D3-E3D7142EE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016" y="3744177"/>
            <a:ext cx="507994" cy="61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466CB35-64AE-4A84-8516-3FA4A84C0B6D}"/>
              </a:ext>
            </a:extLst>
          </p:cNvPr>
          <p:cNvSpPr txBox="1"/>
          <p:nvPr/>
        </p:nvSpPr>
        <p:spPr>
          <a:xfrm>
            <a:off x="138751" y="5445884"/>
            <a:ext cx="612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</a:rPr>
              <a:t>Model:</a:t>
            </a:r>
            <a:endParaRPr lang="zh-CN" altLang="en-US" sz="1200" dirty="0">
              <a:solidFill>
                <a:schemeClr val="tx2"/>
              </a:solidFill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DE189E6-254D-4637-B018-7C58B4873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645" y="5459574"/>
            <a:ext cx="3608623" cy="27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BF88423-128E-4A70-801D-E06D598FF5FC}"/>
              </a:ext>
            </a:extLst>
          </p:cNvPr>
          <p:cNvSpPr txBox="1"/>
          <p:nvPr/>
        </p:nvSpPr>
        <p:spPr>
          <a:xfrm>
            <a:off x="2062731" y="6305290"/>
            <a:ext cx="3708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Variance Partition (from </a:t>
            </a:r>
            <a:r>
              <a:rPr lang="en-US" altLang="zh-CN" sz="14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Varpart</a:t>
            </a:r>
            <a:r>
              <a:rPr lang="en-US" altLang="zh-CN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package)</a:t>
            </a:r>
            <a:endParaRPr lang="zh-CN" altLang="en-US" sz="1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1D18673-CC8E-4B46-A97A-54FCA897A93E}"/>
              </a:ext>
            </a:extLst>
          </p:cNvPr>
          <p:cNvSpPr txBox="1"/>
          <p:nvPr/>
        </p:nvSpPr>
        <p:spPr>
          <a:xfrm>
            <a:off x="106064" y="6240652"/>
            <a:ext cx="1085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tx2"/>
                </a:solidFill>
              </a:rPr>
              <a:t>Function:</a:t>
            </a:r>
            <a:endParaRPr lang="zh-CN" altLang="en-US" sz="1200" dirty="0">
              <a:solidFill>
                <a:schemeClr val="tx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FD59F9-423D-4B1D-8D46-5AF2989B4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343" y="2219763"/>
            <a:ext cx="5141276" cy="42045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2238942-7920-4EAF-B35D-68A0824CA967}"/>
              </a:ext>
            </a:extLst>
          </p:cNvPr>
          <p:cNvSpPr txBox="1"/>
          <p:nvPr/>
        </p:nvSpPr>
        <p:spPr>
          <a:xfrm>
            <a:off x="7538759" y="6432520"/>
            <a:ext cx="427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Genes ordered according to variance ratio</a:t>
            </a:r>
            <a:endParaRPr lang="zh-CN" altLang="en-US" dirty="0">
              <a:solidFill>
                <a:schemeClr val="tx2"/>
              </a:solidFill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3E3F546-1900-4EF4-A79C-831F742E2258}"/>
              </a:ext>
            </a:extLst>
          </p:cNvPr>
          <p:cNvCxnSpPr>
            <a:cxnSpLocks/>
          </p:cNvCxnSpPr>
          <p:nvPr/>
        </p:nvCxnSpPr>
        <p:spPr>
          <a:xfrm>
            <a:off x="6930189" y="2102562"/>
            <a:ext cx="785116" cy="865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7B233F1-3668-489E-A14A-7CB88FAB3617}"/>
              </a:ext>
            </a:extLst>
          </p:cNvPr>
          <p:cNvSpPr txBox="1"/>
          <p:nvPr/>
        </p:nvSpPr>
        <p:spPr>
          <a:xfrm>
            <a:off x="5438273" y="1757719"/>
            <a:ext cx="3972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8766D"/>
                </a:solidFill>
              </a:rPr>
              <a:t>Proportion of variation explained by cell types</a:t>
            </a:r>
            <a:endParaRPr lang="zh-CN" altLang="en-US" sz="1400" dirty="0">
              <a:solidFill>
                <a:srgbClr val="F8766D"/>
              </a:solidFill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6F023FA-0684-4EAA-A18E-A4C9D45F2D5A}"/>
              </a:ext>
            </a:extLst>
          </p:cNvPr>
          <p:cNvCxnSpPr>
            <a:cxnSpLocks/>
          </p:cNvCxnSpPr>
          <p:nvPr/>
        </p:nvCxnSpPr>
        <p:spPr>
          <a:xfrm>
            <a:off x="10641862" y="1911607"/>
            <a:ext cx="1170567" cy="13928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A281D984-B8D8-401E-B539-D7C1373F813A}"/>
              </a:ext>
            </a:extLst>
          </p:cNvPr>
          <p:cNvSpPr txBox="1"/>
          <p:nvPr/>
        </p:nvSpPr>
        <p:spPr>
          <a:xfrm>
            <a:off x="8655685" y="1491462"/>
            <a:ext cx="3972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A38"/>
                </a:solidFill>
              </a:rPr>
              <a:t>Proportion of variation explained by batches</a:t>
            </a:r>
            <a:endParaRPr lang="zh-CN" altLang="en-US" sz="1400" dirty="0">
              <a:solidFill>
                <a:srgbClr val="00BA38"/>
              </a:solidFill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1F2B267-4A10-4D2D-8413-25FED341E6E5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6642092" y="6077073"/>
            <a:ext cx="808872" cy="4170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D784F79-4458-4D40-9E1B-3DB6FE7D471C}"/>
              </a:ext>
            </a:extLst>
          </p:cNvPr>
          <p:cNvSpPr txBox="1"/>
          <p:nvPr/>
        </p:nvSpPr>
        <p:spPr>
          <a:xfrm>
            <a:off x="5626084" y="6494075"/>
            <a:ext cx="2032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619CFF"/>
                </a:solidFill>
              </a:rPr>
              <a:t>Unexplained variation</a:t>
            </a:r>
            <a:endParaRPr lang="zh-CN" altLang="en-US" sz="1400" dirty="0">
              <a:solidFill>
                <a:srgbClr val="619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884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C7AFB9F5-02F9-4873-91AA-57660DC8E0CD}"/>
              </a:ext>
            </a:extLst>
          </p:cNvPr>
          <p:cNvSpPr txBox="1"/>
          <p:nvPr/>
        </p:nvSpPr>
        <p:spPr>
          <a:xfrm>
            <a:off x="6741757" y="1478186"/>
            <a:ext cx="578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CD34: Hematopoietic Progenitor Cell Antigen CD34</a:t>
            </a:r>
            <a:endParaRPr lang="zh-CN" alt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2CD5F961-FBEF-46AE-A347-124697DE3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-55288"/>
            <a:ext cx="10353762" cy="97045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DEGs with p-values can be calculated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19290D-A0CB-4F5C-8572-42F3BFFE1248}"/>
              </a:ext>
            </a:extLst>
          </p:cNvPr>
          <p:cNvSpPr txBox="1"/>
          <p:nvPr/>
        </p:nvSpPr>
        <p:spPr>
          <a:xfrm>
            <a:off x="2609850" y="2894505"/>
            <a:ext cx="3905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 genes for</a:t>
            </a:r>
          </a:p>
          <a:p>
            <a:endParaRPr lang="en-US" altLang="zh-CN" sz="16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Hematopoietic Progenitor Cell (HPC) </a:t>
            </a:r>
          </a:p>
          <a:p>
            <a:endParaRPr lang="en-US" altLang="zh-CN" sz="1600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(Likelihood ratio test and Wald test)</a:t>
            </a:r>
            <a:endParaRPr lang="zh-CN" altLang="en-US" sz="16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6461FF1-E368-429C-A4F0-10ED65A32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2024"/>
            <a:ext cx="2609850" cy="54673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79D30EB-AD61-4DCB-A345-E10BD8F2C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855" y="2103214"/>
            <a:ext cx="5907145" cy="4345543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A017DED5-C67A-481F-9C88-A6E25F2F87A3}"/>
              </a:ext>
            </a:extLst>
          </p:cNvPr>
          <p:cNvSpPr/>
          <p:nvPr/>
        </p:nvSpPr>
        <p:spPr>
          <a:xfrm>
            <a:off x="7501087" y="3836764"/>
            <a:ext cx="1427548" cy="1751568"/>
          </a:xfrm>
          <a:prstGeom prst="ellipse">
            <a:avLst/>
          </a:prstGeom>
          <a:noFill/>
          <a:ln>
            <a:solidFill>
              <a:srgbClr val="F875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E8AECA0-FB5F-4251-828A-325FCF8BC671}"/>
              </a:ext>
            </a:extLst>
          </p:cNvPr>
          <p:cNvSpPr/>
          <p:nvPr/>
        </p:nvSpPr>
        <p:spPr>
          <a:xfrm>
            <a:off x="7645087" y="5588332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8756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Hematopoietic Progenitor Cell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B4663938-BD01-41CA-981F-53E687827088}"/>
                  </a:ext>
                </a:extLst>
              </p14:cNvPr>
              <p14:cNvContentPartPr/>
              <p14:nvPr/>
            </p14:nvContentPartPr>
            <p14:xfrm>
              <a:off x="507960" y="1911240"/>
              <a:ext cx="336960" cy="14004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B4663938-BD01-41CA-981F-53E68782708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2120" y="1847880"/>
                <a:ext cx="368280" cy="266760"/>
              </a:xfrm>
              <a:prstGeom prst="rect">
                <a:avLst/>
              </a:prstGeom>
            </p:spPr>
          </p:pic>
        </mc:Fallback>
      </mc:AlternateContent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D96467F-60D6-4CE2-9398-B8AA34FAA310}"/>
              </a:ext>
            </a:extLst>
          </p:cNvPr>
          <p:cNvCxnSpPr>
            <a:cxnSpLocks/>
          </p:cNvCxnSpPr>
          <p:nvPr/>
        </p:nvCxnSpPr>
        <p:spPr>
          <a:xfrm flipV="1">
            <a:off x="852256" y="1677880"/>
            <a:ext cx="5779363" cy="29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897C399E-4263-46A1-B88E-B4F14869AEAE}"/>
                  </a:ext>
                </a:extLst>
              </p14:cNvPr>
              <p14:cNvContentPartPr/>
              <p14:nvPr/>
            </p14:nvContentPartPr>
            <p14:xfrm>
              <a:off x="515296" y="5348378"/>
              <a:ext cx="336960" cy="14004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897C399E-4263-46A1-B88E-B4F14869AEA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9456" y="5285018"/>
                <a:ext cx="36828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6B75D895-6449-42EF-A0DD-FAF434ACBCE7}"/>
                  </a:ext>
                </a:extLst>
              </p14:cNvPr>
              <p14:cNvContentPartPr/>
              <p14:nvPr/>
            </p14:nvContentPartPr>
            <p14:xfrm>
              <a:off x="522294" y="2362654"/>
              <a:ext cx="336960" cy="14004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6B75D895-6449-42EF-A0DD-FAF434ACBCE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6454" y="2299294"/>
                <a:ext cx="368280" cy="2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3772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1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F2C5B1-B175-4550-822F-104CEDCF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38700"/>
            <a:ext cx="10353762" cy="970450"/>
          </a:xfrm>
        </p:spPr>
        <p:txBody>
          <a:bodyPr/>
          <a:lstStyle/>
          <a:p>
            <a:r>
              <a:rPr lang="en-US" altLang="zh-CN" dirty="0">
                <a:cs typeface="Arial" panose="020B0604020202020204" pitchFamily="34" charset="0"/>
              </a:rPr>
              <a:t>Conclusion</a:t>
            </a:r>
            <a:endParaRPr lang="zh-CN" altLang="en-US" dirty="0"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FE0D1E-7D40-4D22-885B-ABCB214AF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02324"/>
            <a:ext cx="10353762" cy="4058751"/>
          </a:xfrm>
        </p:spPr>
        <p:txBody>
          <a:bodyPr/>
          <a:lstStyle/>
          <a:p>
            <a:pPr marL="36900" indent="0"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1. Ranking transformation can correct the batch effects of heterogenous data.</a:t>
            </a:r>
          </a:p>
          <a:p>
            <a:pPr marL="3690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2. Ranking data need to be transformed again with Probit function to fit a linear model.</a:t>
            </a:r>
          </a:p>
          <a:p>
            <a:pPr marL="3690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3. We can characterize the significance of the genes.</a:t>
            </a:r>
          </a:p>
          <a:p>
            <a:pPr marL="36900" indent="0">
              <a:buNone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6900" indent="0"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4. Our signature gene searching is successful.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B2BC44-1434-4984-8BAA-685F73C13BF9}"/>
              </a:ext>
            </a:extLst>
          </p:cNvPr>
          <p:cNvSpPr txBox="1"/>
          <p:nvPr/>
        </p:nvSpPr>
        <p:spPr>
          <a:xfrm>
            <a:off x="4610100" y="6003801"/>
            <a:ext cx="7705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2"/>
                </a:solidFill>
                <a:cs typeface="Arial" panose="020B0604020202020204" pitchFamily="34" charset="0"/>
              </a:rPr>
              <a:t>Thank you to my supervisors:</a:t>
            </a:r>
          </a:p>
          <a:p>
            <a:r>
              <a:rPr lang="en-US" altLang="zh-CN" sz="1600" dirty="0">
                <a:solidFill>
                  <a:schemeClr val="tx2"/>
                </a:solidFill>
                <a:cs typeface="Arial" panose="020B0604020202020204" pitchFamily="34" charset="0"/>
              </a:rPr>
              <a:t>	 Kim-Anh le Cao, Jarny Choi, Paul Angel for guiding me through the work, and to all the</a:t>
            </a:r>
            <a:r>
              <a:rPr lang="zh-CN" altLang="en-US" sz="1600" dirty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2"/>
                </a:solidFill>
                <a:cs typeface="Arial" panose="020B0604020202020204" pitchFamily="34" charset="0"/>
              </a:rPr>
              <a:t>lab</a:t>
            </a:r>
            <a:r>
              <a:rPr lang="zh-CN" altLang="en-US" sz="1600" dirty="0">
                <a:solidFill>
                  <a:schemeClr val="tx2"/>
                </a:solidFill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tx2"/>
                </a:solidFill>
                <a:cs typeface="Arial" panose="020B0604020202020204" pitchFamily="34" charset="0"/>
              </a:rPr>
              <a:t>members of Lê Cao lab for helping preparing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2866860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61C6447-2B52-4CED-8FBB-338558FA9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487" y="2107097"/>
            <a:ext cx="5990897" cy="475090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6F3849F-5932-49D1-8025-9BCE84CEE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51980"/>
            <a:ext cx="10353762" cy="970450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Questions!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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E8369EB-DF43-4F38-8769-E02E151C4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69" y="2102233"/>
            <a:ext cx="6218756" cy="475877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A5DAA28-0A32-4E42-B72C-66FCA744D809}"/>
              </a:ext>
            </a:extLst>
          </p:cNvPr>
          <p:cNvSpPr txBox="1"/>
          <p:nvPr/>
        </p:nvSpPr>
        <p:spPr>
          <a:xfrm>
            <a:off x="506482" y="1604150"/>
            <a:ext cx="519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Original iMac: PCA on 3607 genes (ranking data)</a:t>
            </a:r>
            <a:endParaRPr lang="zh-CN" alt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C5959B2-D189-4A8C-A95B-1E137899DE99}"/>
              </a:ext>
            </a:extLst>
          </p:cNvPr>
          <p:cNvSpPr txBox="1"/>
          <p:nvPr/>
        </p:nvSpPr>
        <p:spPr>
          <a:xfrm>
            <a:off x="6747115" y="1604150"/>
            <a:ext cx="4525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Probit and LMM: first 100 signature genes</a:t>
            </a:r>
            <a:endParaRPr lang="zh-CN" alt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31FED46D-3141-4A96-AC35-D4BD676BD146}"/>
              </a:ext>
            </a:extLst>
          </p:cNvPr>
          <p:cNvSpPr/>
          <p:nvPr/>
        </p:nvSpPr>
        <p:spPr>
          <a:xfrm rot="19268628">
            <a:off x="8905243" y="4179397"/>
            <a:ext cx="1110499" cy="152013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61353ED-577D-41E6-9282-029100984F76}"/>
              </a:ext>
            </a:extLst>
          </p:cNvPr>
          <p:cNvSpPr/>
          <p:nvPr/>
        </p:nvSpPr>
        <p:spPr>
          <a:xfrm rot="2504878">
            <a:off x="7448521" y="4172170"/>
            <a:ext cx="1026806" cy="826976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52BA5F7D-BE81-40A1-B95E-F376E710C3C8}"/>
              </a:ext>
            </a:extLst>
          </p:cNvPr>
          <p:cNvSpPr/>
          <p:nvPr/>
        </p:nvSpPr>
        <p:spPr>
          <a:xfrm rot="20524114">
            <a:off x="7083219" y="3467519"/>
            <a:ext cx="1088269" cy="69543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921E874-B70A-4135-B8C0-290B74066B50}"/>
              </a:ext>
            </a:extLst>
          </p:cNvPr>
          <p:cNvSpPr/>
          <p:nvPr/>
        </p:nvSpPr>
        <p:spPr>
          <a:xfrm rot="713942">
            <a:off x="8436641" y="3996353"/>
            <a:ext cx="525100" cy="1095539"/>
          </a:xfrm>
          <a:prstGeom prst="ellipse">
            <a:avLst/>
          </a:prstGeom>
          <a:noFill/>
          <a:ln>
            <a:solidFill>
              <a:srgbClr val="A5A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8EE01F3-0FC8-4AC0-A5C4-75FFF764F2A7}"/>
              </a:ext>
            </a:extLst>
          </p:cNvPr>
          <p:cNvSpPr/>
          <p:nvPr/>
        </p:nvSpPr>
        <p:spPr>
          <a:xfrm rot="1959682">
            <a:off x="8214438" y="3274370"/>
            <a:ext cx="526538" cy="1004060"/>
          </a:xfrm>
          <a:prstGeom prst="ellipse">
            <a:avLst/>
          </a:prstGeom>
          <a:noFill/>
          <a:ln>
            <a:solidFill>
              <a:srgbClr val="5BB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7F42EF2-4FAA-4CF4-B380-0D20874346FD}"/>
              </a:ext>
            </a:extLst>
          </p:cNvPr>
          <p:cNvSpPr/>
          <p:nvPr/>
        </p:nvSpPr>
        <p:spPr>
          <a:xfrm rot="646089">
            <a:off x="8858054" y="3219678"/>
            <a:ext cx="496284" cy="887290"/>
          </a:xfrm>
          <a:prstGeom prst="ellipse">
            <a:avLst/>
          </a:prstGeom>
          <a:noFill/>
          <a:ln>
            <a:solidFill>
              <a:srgbClr val="8EAC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147818-0F8E-4795-B846-12FED1F45E86}"/>
              </a:ext>
            </a:extLst>
          </p:cNvPr>
          <p:cNvSpPr txBox="1"/>
          <p:nvPr/>
        </p:nvSpPr>
        <p:spPr>
          <a:xfrm>
            <a:off x="6650804" y="3210597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C5A76B"/>
                </a:solidFill>
              </a:rPr>
              <a:t>Dendric cell</a:t>
            </a:r>
            <a:endParaRPr lang="zh-CN" altLang="en-US" sz="1200" dirty="0">
              <a:solidFill>
                <a:srgbClr val="C5A76B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4ABECE1-F6D9-428F-9243-A609E89E49CE}"/>
              </a:ext>
            </a:extLst>
          </p:cNvPr>
          <p:cNvSpPr txBox="1"/>
          <p:nvPr/>
        </p:nvSpPr>
        <p:spPr>
          <a:xfrm>
            <a:off x="9203332" y="5630119"/>
            <a:ext cx="26220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42BEA9"/>
                </a:solidFill>
              </a:rPr>
              <a:t>hematopoietic multipotent progenitor</a:t>
            </a:r>
            <a:endParaRPr lang="zh-CN" altLang="en-US" sz="1200" dirty="0">
              <a:solidFill>
                <a:srgbClr val="42BEA9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C066159-F442-4D08-830F-0A15C2542EF1}"/>
              </a:ext>
            </a:extLst>
          </p:cNvPr>
          <p:cNvSpPr txBox="1"/>
          <p:nvPr/>
        </p:nvSpPr>
        <p:spPr>
          <a:xfrm>
            <a:off x="6430923" y="4902747"/>
            <a:ext cx="1459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E09994"/>
                </a:solidFill>
              </a:rPr>
              <a:t>CD1c+ dendric cell</a:t>
            </a:r>
            <a:endParaRPr lang="zh-CN" altLang="en-US" sz="1200" dirty="0">
              <a:solidFill>
                <a:srgbClr val="E09994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D1B3ABA-0F66-42A0-B85D-8F07C43100F0}"/>
              </a:ext>
            </a:extLst>
          </p:cNvPr>
          <p:cNvSpPr txBox="1"/>
          <p:nvPr/>
        </p:nvSpPr>
        <p:spPr>
          <a:xfrm>
            <a:off x="8085723" y="5083440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A5A6E2"/>
                </a:solidFill>
              </a:rPr>
              <a:t>monocyte</a:t>
            </a:r>
            <a:endParaRPr lang="zh-CN" altLang="en-US" sz="1200" dirty="0">
              <a:solidFill>
                <a:srgbClr val="A5A6E2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225073C-0C70-4935-BD71-F95189FB52B1}"/>
              </a:ext>
            </a:extLst>
          </p:cNvPr>
          <p:cNvSpPr txBox="1"/>
          <p:nvPr/>
        </p:nvSpPr>
        <p:spPr>
          <a:xfrm>
            <a:off x="7838146" y="2917094"/>
            <a:ext cx="982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5BB7D2"/>
                </a:solidFill>
              </a:rPr>
              <a:t>macrophage</a:t>
            </a:r>
            <a:endParaRPr lang="zh-CN" altLang="en-US" sz="1200" dirty="0">
              <a:solidFill>
                <a:srgbClr val="5BB7D2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2333455-0490-48EA-A839-779D73AC4574}"/>
              </a:ext>
            </a:extLst>
          </p:cNvPr>
          <p:cNvSpPr txBox="1"/>
          <p:nvPr/>
        </p:nvSpPr>
        <p:spPr>
          <a:xfrm>
            <a:off x="8916401" y="2855896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8EACE0"/>
                </a:solidFill>
              </a:rPr>
              <a:t>microglia</a:t>
            </a:r>
            <a:endParaRPr lang="zh-CN" altLang="en-US" sz="1200" dirty="0">
              <a:solidFill>
                <a:srgbClr val="8EACE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01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>
            <a:extLst>
              <a:ext uri="{FF2B5EF4-FFF2-40B4-BE49-F238E27FC236}">
                <a16:creationId xmlns:a16="http://schemas.microsoft.com/office/drawing/2014/main" id="{5AC4A70E-D52A-4F74-AEF1-7B501355E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225" y="1066799"/>
            <a:ext cx="3289300" cy="294587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9883866B-987C-4BDE-97C0-FA7EF84C3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827" y="1059852"/>
            <a:ext cx="3289300" cy="296995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54A5FB51-9B8E-4FF9-9A7C-0B17A07A3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5" y="1066800"/>
            <a:ext cx="3289299" cy="2969950"/>
          </a:xfrm>
          <a:prstGeom prst="rect">
            <a:avLst/>
          </a:prstGeom>
        </p:spPr>
      </p:pic>
      <p:graphicFrame>
        <p:nvGraphicFramePr>
          <p:cNvPr id="33" name="表格 7">
            <a:extLst>
              <a:ext uri="{FF2B5EF4-FFF2-40B4-BE49-F238E27FC236}">
                <a16:creationId xmlns:a16="http://schemas.microsoft.com/office/drawing/2014/main" id="{3E7FA977-49A6-44B2-B830-B77C4526E3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940723"/>
              </p:ext>
            </p:extLst>
          </p:nvPr>
        </p:nvGraphicFramePr>
        <p:xfrm>
          <a:off x="2819415" y="4396903"/>
          <a:ext cx="6680185" cy="2373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6977">
                  <a:extLst>
                    <a:ext uri="{9D8B030D-6E8A-4147-A177-3AD203B41FA5}">
                      <a16:colId xmlns:a16="http://schemas.microsoft.com/office/drawing/2014/main" val="3072279052"/>
                    </a:ext>
                  </a:extLst>
                </a:gridCol>
                <a:gridCol w="5773208">
                  <a:extLst>
                    <a:ext uri="{9D8B030D-6E8A-4147-A177-3AD203B41FA5}">
                      <a16:colId xmlns:a16="http://schemas.microsoft.com/office/drawing/2014/main" val="256591839"/>
                    </a:ext>
                  </a:extLst>
                </a:gridCol>
              </a:tblGrid>
              <a:tr h="361587">
                <a:tc>
                  <a:txBody>
                    <a:bodyPr/>
                    <a:lstStyle/>
                    <a:p>
                      <a:pPr algn="ctr"/>
                      <a:endParaRPr lang="zh-CN" altLang="en-US" sz="1600" dirty="0"/>
                    </a:p>
                  </a:txBody>
                  <a:tcPr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/>
                        <a:t>Samples (907)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652690"/>
                  </a:ext>
                </a:extLst>
              </a:tr>
              <a:tr h="2012043"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genes</a:t>
                      </a:r>
                    </a:p>
                    <a:p>
                      <a:r>
                        <a:rPr lang="en-US" altLang="zh-CN" dirty="0">
                          <a:solidFill>
                            <a:schemeClr val="tx2"/>
                          </a:solidFill>
                        </a:rPr>
                        <a:t>(3607)</a:t>
                      </a:r>
                      <a:endParaRPr lang="zh-CN" altLang="en-US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endParaRPr lang="en-US" altLang="zh-CN" dirty="0"/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tx2">
                              <a:lumMod val="10000"/>
                            </a:schemeClr>
                          </a:solidFill>
                        </a:rPr>
                        <a:t>   RNA-seq raw counts</a:t>
                      </a:r>
                    </a:p>
                    <a:p>
                      <a:pPr algn="ctr"/>
                      <a:endParaRPr lang="en-US" altLang="zh-CN" dirty="0">
                        <a:solidFill>
                          <a:schemeClr val="tx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225273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DDB5FF72-C112-4AFC-9747-E570199D1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71290"/>
            <a:ext cx="10353762" cy="970450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Building an integrated human myeloid transcriptional atlas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E8A06C3-3098-4FD9-ACBE-86185E44E724}"/>
              </a:ext>
            </a:extLst>
          </p:cNvPr>
          <p:cNvCxnSpPr>
            <a:cxnSpLocks/>
          </p:cNvCxnSpPr>
          <p:nvPr/>
        </p:nvCxnSpPr>
        <p:spPr>
          <a:xfrm>
            <a:off x="2852176" y="3324775"/>
            <a:ext cx="830404" cy="103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71E335A-E46E-4F3A-BDFC-C02A17B9E8AC}"/>
              </a:ext>
            </a:extLst>
          </p:cNvPr>
          <p:cNvCxnSpPr>
            <a:cxnSpLocks/>
          </p:cNvCxnSpPr>
          <p:nvPr/>
        </p:nvCxnSpPr>
        <p:spPr>
          <a:xfrm flipH="1">
            <a:off x="6125320" y="3070775"/>
            <a:ext cx="16156" cy="1308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6E03EF8-7C40-4C67-B72D-61C3E9F34569}"/>
              </a:ext>
            </a:extLst>
          </p:cNvPr>
          <p:cNvCxnSpPr>
            <a:cxnSpLocks/>
          </p:cNvCxnSpPr>
          <p:nvPr/>
        </p:nvCxnSpPr>
        <p:spPr>
          <a:xfrm flipH="1">
            <a:off x="8868706" y="3324775"/>
            <a:ext cx="840479" cy="10296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118818E4-303B-4BF5-8C9C-3BB262A8B50F}"/>
              </a:ext>
            </a:extLst>
          </p:cNvPr>
          <p:cNvSpPr txBox="1"/>
          <p:nvPr/>
        </p:nvSpPr>
        <p:spPr>
          <a:xfrm>
            <a:off x="259706" y="5403703"/>
            <a:ext cx="2414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complied with transcriptomic data of</a:t>
            </a:r>
          </a:p>
          <a:p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>
              <a:solidFill>
                <a:schemeClr val="tx2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24" name="表格 7">
            <a:extLst>
              <a:ext uri="{FF2B5EF4-FFF2-40B4-BE49-F238E27FC236}">
                <a16:creationId xmlns:a16="http://schemas.microsoft.com/office/drawing/2014/main" id="{800AA078-F3A4-48E4-9C8B-0AFE48235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306655"/>
              </p:ext>
            </p:extLst>
          </p:nvPr>
        </p:nvGraphicFramePr>
        <p:xfrm>
          <a:off x="2819415" y="4396903"/>
          <a:ext cx="6680185" cy="24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8883">
                  <a:extLst>
                    <a:ext uri="{9D8B030D-6E8A-4147-A177-3AD203B41FA5}">
                      <a16:colId xmlns:a16="http://schemas.microsoft.com/office/drawing/2014/main" val="3072279052"/>
                    </a:ext>
                  </a:extLst>
                </a:gridCol>
                <a:gridCol w="5781302">
                  <a:extLst>
                    <a:ext uri="{9D8B030D-6E8A-4147-A177-3AD203B41FA5}">
                      <a16:colId xmlns:a16="http://schemas.microsoft.com/office/drawing/2014/main" val="256591839"/>
                    </a:ext>
                  </a:extLst>
                </a:gridCol>
              </a:tblGrid>
              <a:tr h="290221"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Samples (907)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652690"/>
                  </a:ext>
                </a:extLst>
              </a:tr>
              <a:tr h="1794090">
                <a:tc>
                  <a:txBody>
                    <a:bodyPr/>
                    <a:lstStyle/>
                    <a:p>
                      <a:endPara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altLang="zh-CN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altLang="zh-CN" sz="16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genes</a:t>
                      </a:r>
                    </a:p>
                    <a:p>
                      <a:r>
                        <a:rPr lang="en-US" altLang="zh-CN" sz="16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(3607)</a:t>
                      </a:r>
                      <a:endParaRPr lang="zh-CN" altLang="en-US" sz="16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36900" indent="0">
                        <a:buNone/>
                      </a:pPr>
                      <a:r>
                        <a:rPr lang="en-US" altLang="zh-CN" sz="1400" dirty="0">
                          <a:solidFill>
                            <a:srgbClr val="00B05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 different studies</a:t>
                      </a:r>
                    </a:p>
                    <a:p>
                      <a:pPr marL="36900" indent="0">
                        <a:buNone/>
                      </a:pPr>
                      <a:endParaRPr lang="en-US" altLang="zh-CN" sz="14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6900" indent="0">
                        <a:buNone/>
                      </a:pPr>
                      <a:r>
                        <a:rPr lang="en-US" altLang="zh-CN" sz="14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 different cell types</a:t>
                      </a:r>
                    </a:p>
                    <a:p>
                      <a:pPr marL="36900" indent="0">
                        <a:buNone/>
                      </a:pPr>
                      <a:endParaRPr lang="en-US" altLang="zh-CN" sz="1400" dirty="0">
                        <a:solidFill>
                          <a:srgbClr val="0070C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6900" indent="0">
                        <a:buNone/>
                      </a:pPr>
                      <a:r>
                        <a:rPr lang="en-US" altLang="zh-CN" sz="14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different culture environments </a:t>
                      </a:r>
                      <a:r>
                        <a:rPr lang="en-US" altLang="zh-CN" sz="1400" dirty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(in-vivo, in-vitro, ex-vivo)</a:t>
                      </a:r>
                    </a:p>
                    <a:p>
                      <a:pPr marL="36900" indent="0">
                        <a:buNone/>
                      </a:pPr>
                      <a:endParaRPr lang="en-US" altLang="zh-CN" sz="1400" dirty="0">
                        <a:solidFill>
                          <a:srgbClr val="FFC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36900" indent="0">
                        <a:buNone/>
                      </a:pPr>
                      <a:r>
                        <a:rPr lang="en-US" altLang="zh-CN" sz="1400" dirty="0">
                          <a:solidFill>
                            <a:srgbClr val="0070C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 progenitor types </a:t>
                      </a:r>
                    </a:p>
                    <a:p>
                      <a:pPr marL="36900" indent="0">
                        <a:buNone/>
                      </a:pPr>
                      <a:r>
                        <a:rPr lang="en-US" altLang="zh-CN" sz="1400" dirty="0">
                          <a:solidFill>
                            <a:schemeClr val="bg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(pluripotent stem cell, hematopoietic progenitor cell, myeloid)</a:t>
                      </a:r>
                      <a:endParaRPr lang="en-US" altLang="zh-CN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225273"/>
                  </a:ext>
                </a:extLst>
              </a:tr>
            </a:tbl>
          </a:graphicData>
        </a:graphic>
      </p:graphicFrame>
      <p:sp>
        <p:nvSpPr>
          <p:cNvPr id="40" name="AutoShape 6">
            <a:extLst>
              <a:ext uri="{FF2B5EF4-FFF2-40B4-BE49-F238E27FC236}">
                <a16:creationId xmlns:a16="http://schemas.microsoft.com/office/drawing/2014/main" id="{78772621-E723-4040-82FF-34E7F6E89A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AutoShape 8">
            <a:extLst>
              <a:ext uri="{FF2B5EF4-FFF2-40B4-BE49-F238E27FC236}">
                <a16:creationId xmlns:a16="http://schemas.microsoft.com/office/drawing/2014/main" id="{ED49CC5C-D8E5-4E85-96EE-3986A08EF4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AutoShape 12">
            <a:extLst>
              <a:ext uri="{FF2B5EF4-FFF2-40B4-BE49-F238E27FC236}">
                <a16:creationId xmlns:a16="http://schemas.microsoft.com/office/drawing/2014/main" id="{91253AB9-2541-4929-BA22-BB6FBED943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57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407D08-4622-4209-9100-0B93E85DF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585" y="637491"/>
            <a:ext cx="10353762" cy="4058751"/>
          </a:xfrm>
        </p:spPr>
        <p:txBody>
          <a:bodyPr/>
          <a:lstStyle/>
          <a:p>
            <a:pPr marL="36900" indent="0">
              <a:buNone/>
            </a:pPr>
            <a:r>
              <a:rPr lang="en-US" altLang="zh-CN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iMac?</a:t>
            </a:r>
          </a:p>
          <a:p>
            <a:pPr marL="36900" indent="0">
              <a:buNone/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 	 A </a:t>
            </a:r>
            <a:r>
              <a:rPr lang="en-US" altLang="zh-CN" sz="18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 transcriptional atlas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that can be </a:t>
            </a:r>
            <a:r>
              <a:rPr lang="en-US" altLang="zh-CN" sz="1800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 marked against human myeloid biology</a:t>
            </a:r>
            <a:endParaRPr lang="zh-CN" altLang="en-US" sz="1800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B3D7532-1160-472C-B91A-CB3ED56289A5}"/>
              </a:ext>
            </a:extLst>
          </p:cNvPr>
          <p:cNvSpPr txBox="1">
            <a:spLocks/>
          </p:cNvSpPr>
          <p:nvPr/>
        </p:nvSpPr>
        <p:spPr>
          <a:xfrm>
            <a:off x="919119" y="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iMac atlas (Available on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https://www.stemformatics.org/atlas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b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2F45E6-D4A9-417E-AF6A-F8B06C6A5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97" y="1483147"/>
            <a:ext cx="11167683" cy="537485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55A193E-CDC4-409F-8BD2-F0BF19F75194}"/>
              </a:ext>
            </a:extLst>
          </p:cNvPr>
          <p:cNvSpPr txBox="1"/>
          <p:nvPr/>
        </p:nvSpPr>
        <p:spPr>
          <a:xfrm>
            <a:off x="638597" y="6403823"/>
            <a:ext cx="9614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like a map on which you can see the location of a cell 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THE EXPRESSIONAL SPACE)</a:t>
            </a:r>
            <a:endParaRPr lang="zh-CN" alt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E7D0447-DCA7-4B37-B7BB-6B19B1213C0E}"/>
              </a:ext>
            </a:extLst>
          </p:cNvPr>
          <p:cNvSpPr/>
          <p:nvPr/>
        </p:nvSpPr>
        <p:spPr>
          <a:xfrm>
            <a:off x="5850292" y="2780373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90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3358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5BBADF-B9F5-4050-BE28-7C1F3DB5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4247"/>
            <a:ext cx="10353762" cy="97045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What you can do with iMac?</a:t>
            </a:r>
            <a:endParaRPr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309F7D-8ABC-484C-9C32-C105EC48C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74552"/>
            <a:ext cx="10353762" cy="4058751"/>
          </a:xfrm>
        </p:spPr>
        <p:txBody>
          <a:bodyPr/>
          <a:lstStyle/>
          <a:p>
            <a:pPr marL="36900" indent="0">
              <a:buNone/>
            </a:pPr>
            <a:r>
              <a:rPr lang="en-US" altLang="zh-CN" dirty="0">
                <a:solidFill>
                  <a:srgbClr val="FFC000"/>
                </a:solidFill>
              </a:rPr>
              <a:t>Hypothesis visualization.</a:t>
            </a:r>
          </a:p>
          <a:p>
            <a:pPr marL="36900" indent="0">
              <a:buNone/>
            </a:pPr>
            <a:r>
              <a:rPr lang="en-US" altLang="zh-CN" sz="1800" dirty="0"/>
              <a:t>	i.e. Reviling human myeloid cell culture phenotype</a:t>
            </a:r>
          </a:p>
          <a:p>
            <a:pPr marL="3690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B45DE6-D523-49EB-8F54-6601618EA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2742979"/>
            <a:ext cx="4824428" cy="41189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D57BBB-86C8-475A-881D-FEEA2DB48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719" y="2749130"/>
            <a:ext cx="4535341" cy="410887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80D6660C-B60F-4E5A-AB34-921F91716514}"/>
              </a:ext>
            </a:extLst>
          </p:cNvPr>
          <p:cNvSpPr txBox="1">
            <a:spLocks/>
          </p:cNvSpPr>
          <p:nvPr/>
        </p:nvSpPr>
        <p:spPr>
          <a:xfrm>
            <a:off x="5738223" y="1555694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Font typeface="Wingdings 2" charset="2"/>
              <a:buNone/>
            </a:pPr>
            <a:r>
              <a:rPr lang="en-US" altLang="zh-CN" dirty="0">
                <a:solidFill>
                  <a:srgbClr val="FFC000"/>
                </a:solidFill>
              </a:rPr>
              <a:t>Hypothesis generation</a:t>
            </a:r>
          </a:p>
          <a:p>
            <a:pPr marL="36900" indent="0">
              <a:buFont typeface="Wingdings 2" charset="2"/>
              <a:buNone/>
            </a:pPr>
            <a:r>
              <a:rPr lang="en-US" altLang="zh-CN" sz="1800" dirty="0"/>
              <a:t>	i.e. Project you own data onto iMac and see where it goes.</a:t>
            </a:r>
          </a:p>
          <a:p>
            <a:pPr marL="36900" indent="0">
              <a:buFont typeface="Wingdings 2" charset="2"/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2323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CE590-DE78-4C6A-B65F-A4AD308E1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360811" y="1847459"/>
            <a:ext cx="10353762" cy="970450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batch effect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42E653-58B4-4282-8E8F-9E3422ED08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7455" y="3237096"/>
                <a:ext cx="3477230" cy="4058751"/>
              </a:xfrm>
            </p:spPr>
            <p:txBody>
              <a:bodyPr/>
              <a:lstStyle/>
              <a:p>
                <a:pPr marL="36900" indent="0">
                  <a:buNone/>
                </a:pPr>
                <a:r>
                  <a:rPr lang="en-US" altLang="zh-CN" sz="1600" dirty="0"/>
                  <a:t>Simulated </a:t>
                </a:r>
                <a:r>
                  <a:rPr lang="en-US" altLang="zh-CN" sz="1600" dirty="0">
                    <a:solidFill>
                      <a:srgbClr val="FFC000"/>
                    </a:solidFill>
                  </a:rPr>
                  <a:t>1,000 samples, 10,000 genes, 10 cell types and 4 batches</a:t>
                </a:r>
              </a:p>
              <a:p>
                <a:pPr marL="36900" indent="0">
                  <a:buNone/>
                </a:pPr>
                <a:r>
                  <a:rPr lang="en-US" altLang="zh-CN" sz="1600" dirty="0"/>
                  <a:t>	</a:t>
                </a:r>
                <a:r>
                  <a:rPr lang="en-US" altLang="zh-CN" sz="1600" dirty="0">
                    <a:solidFill>
                      <a:srgbClr val="92D050"/>
                    </a:solidFill>
                  </a:rPr>
                  <a:t>cell type effect</a:t>
                </a:r>
                <a:r>
                  <a:rPr lang="en-US" altLang="zh-CN" sz="1600" dirty="0"/>
                  <a:t>: randomly choose 100~200 genes as DEGs</a:t>
                </a:r>
              </a:p>
              <a:p>
                <a:pPr marL="36900" indent="0">
                  <a:buNone/>
                </a:pPr>
                <a:r>
                  <a:rPr lang="en-US" altLang="zh-CN" sz="1600" dirty="0"/>
                  <a:t>	</a:t>
                </a:r>
                <a:r>
                  <a:rPr lang="en-US" altLang="zh-CN" sz="1600" dirty="0">
                    <a:solidFill>
                      <a:srgbClr val="92D050"/>
                    </a:solidFill>
                  </a:rPr>
                  <a:t>batches</a:t>
                </a:r>
                <a:r>
                  <a:rPr lang="en-US" altLang="zh-CN" sz="1600" dirty="0"/>
                  <a:t>: g(x) = cx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160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1600" dirty="0"/>
                  <a:t>,  c ~ runif(n = 4, 1, 3), d ~ runif(n = 4, 0.9, 1.1) (randomly sample 4 fold-change rates)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F42E653-58B4-4282-8E8F-9E3422ED08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7455" y="3237096"/>
                <a:ext cx="3477230" cy="405875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84FB2BD4-5E4D-40AE-A833-29165C3B9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698" y="421172"/>
            <a:ext cx="8266680" cy="6214297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F69DC07-F528-40DF-ABE0-3A7ED09054A9}"/>
              </a:ext>
            </a:extLst>
          </p:cNvPr>
          <p:cNvSpPr txBox="1"/>
          <p:nvPr/>
        </p:nvSpPr>
        <p:spPr>
          <a:xfrm>
            <a:off x="4163160" y="577856"/>
            <a:ext cx="12150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uncorrected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11FDAF9-382D-44FD-A6B2-5508A793C99B}"/>
              </a:ext>
            </a:extLst>
          </p:cNvPr>
          <p:cNvSpPr/>
          <p:nvPr/>
        </p:nvSpPr>
        <p:spPr>
          <a:xfrm>
            <a:off x="4126937" y="4015248"/>
            <a:ext cx="1577947" cy="2201034"/>
          </a:xfrm>
          <a:prstGeom prst="ellipse">
            <a:avLst/>
          </a:prstGeom>
          <a:noFill/>
          <a:ln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824E611-F1F8-4528-9A16-D058CD63FBC7}"/>
              </a:ext>
            </a:extLst>
          </p:cNvPr>
          <p:cNvSpPr/>
          <p:nvPr/>
        </p:nvSpPr>
        <p:spPr>
          <a:xfrm>
            <a:off x="9443522" y="582875"/>
            <a:ext cx="1813966" cy="2435453"/>
          </a:xfrm>
          <a:prstGeom prst="ellipse">
            <a:avLst/>
          </a:prstGeom>
          <a:noFill/>
          <a:ln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01BEEFB-BCF3-4D0B-B16D-C2A5D0BD70FF}"/>
              </a:ext>
            </a:extLst>
          </p:cNvPr>
          <p:cNvSpPr/>
          <p:nvPr/>
        </p:nvSpPr>
        <p:spPr>
          <a:xfrm>
            <a:off x="5704884" y="966697"/>
            <a:ext cx="2471999" cy="4249419"/>
          </a:xfrm>
          <a:prstGeom prst="ellipse">
            <a:avLst/>
          </a:prstGeom>
          <a:noFill/>
          <a:ln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BBFACB7-1B70-42B6-A9B0-015D417FED4D}"/>
              </a:ext>
            </a:extLst>
          </p:cNvPr>
          <p:cNvSpPr/>
          <p:nvPr/>
        </p:nvSpPr>
        <p:spPr>
          <a:xfrm>
            <a:off x="6898695" y="966697"/>
            <a:ext cx="2471999" cy="4249419"/>
          </a:xfrm>
          <a:prstGeom prst="ellipse">
            <a:avLst/>
          </a:prstGeom>
          <a:noFill/>
          <a:ln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8D4468-5179-4144-B692-8730B36CE246}"/>
              </a:ext>
            </a:extLst>
          </p:cNvPr>
          <p:cNvSpPr txBox="1"/>
          <p:nvPr/>
        </p:nvSpPr>
        <p:spPr>
          <a:xfrm>
            <a:off x="4126937" y="3704381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</a:rPr>
              <a:t>Batch 1</a:t>
            </a:r>
            <a:endParaRPr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5474067-CD98-4145-BA99-BEDD26DAFBBB}"/>
              </a:ext>
            </a:extLst>
          </p:cNvPr>
          <p:cNvSpPr txBox="1"/>
          <p:nvPr/>
        </p:nvSpPr>
        <p:spPr>
          <a:xfrm>
            <a:off x="10473832" y="2995365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</a:rPr>
              <a:t>Batch 4</a:t>
            </a:r>
            <a:endParaRPr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5638B94-CA5C-47BA-A90D-0A270C105A1D}"/>
              </a:ext>
            </a:extLst>
          </p:cNvPr>
          <p:cNvSpPr txBox="1"/>
          <p:nvPr/>
        </p:nvSpPr>
        <p:spPr>
          <a:xfrm>
            <a:off x="8849645" y="4746433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</a:rPr>
              <a:t>Batch 3</a:t>
            </a:r>
            <a:endParaRPr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4571FF3-5C2D-45DD-ACBA-AEBB84AEF435}"/>
              </a:ext>
            </a:extLst>
          </p:cNvPr>
          <p:cNvSpPr txBox="1"/>
          <p:nvPr/>
        </p:nvSpPr>
        <p:spPr>
          <a:xfrm>
            <a:off x="5206645" y="1222196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50000"/>
                  </a:schemeClr>
                </a:solidFill>
              </a:rPr>
              <a:t>Batch 2</a:t>
            </a:r>
            <a:endParaRPr lang="zh-CN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450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776A1F-C87E-484C-9B2A-BE8592EF3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32522"/>
            <a:ext cx="10353762" cy="97045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Ranking transformation: batch effect correction</a:t>
            </a:r>
            <a:endParaRPr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99D1BC-B336-407F-B118-F999E580D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98" y="1379385"/>
            <a:ext cx="10353762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altLang="zh-CN" sz="1800" dirty="0"/>
              <a:t>Rank the genes within a sample according to their count sizes.</a:t>
            </a:r>
            <a:endParaRPr lang="zh-CN" altLang="en-US" sz="1800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AACAD6A4-4E54-4986-B2F9-52B87D9DE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8057185"/>
              </p:ext>
            </p:extLst>
          </p:nvPr>
        </p:nvGraphicFramePr>
        <p:xfrm>
          <a:off x="1300477" y="2443037"/>
          <a:ext cx="1911850" cy="2709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5">
                  <a:extLst>
                    <a:ext uri="{9D8B030D-6E8A-4147-A177-3AD203B41FA5}">
                      <a16:colId xmlns:a16="http://schemas.microsoft.com/office/drawing/2014/main" val="115309387"/>
                    </a:ext>
                  </a:extLst>
                </a:gridCol>
                <a:gridCol w="955925">
                  <a:extLst>
                    <a:ext uri="{9D8B030D-6E8A-4147-A177-3AD203B41FA5}">
                      <a16:colId xmlns:a16="http://schemas.microsoft.com/office/drawing/2014/main" val="1755803671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solidFill>
                            <a:schemeClr val="tx2"/>
                          </a:solidFill>
                        </a:rPr>
                        <a:t>Sample1</a:t>
                      </a:r>
                    </a:p>
                    <a:p>
                      <a:r>
                        <a:rPr lang="en-US" altLang="zh-CN" sz="1400" b="0" dirty="0">
                          <a:solidFill>
                            <a:schemeClr val="tx2"/>
                          </a:solidFill>
                        </a:rPr>
                        <a:t>(count)</a:t>
                      </a:r>
                      <a:endParaRPr lang="zh-CN" altLang="en-US" sz="1400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69845442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/>
                          </a:solidFill>
                        </a:rPr>
                        <a:t>gene1</a:t>
                      </a:r>
                      <a:endParaRPr lang="zh-CN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rgbClr val="BC451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695823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/>
                          </a:solidFill>
                        </a:rPr>
                        <a:t>gene2</a:t>
                      </a:r>
                      <a:endParaRPr lang="zh-CN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BC451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1249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/>
                          </a:solidFill>
                        </a:rPr>
                        <a:t>gene3</a:t>
                      </a:r>
                      <a:endParaRPr lang="zh-CN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BC451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863328"/>
                  </a:ext>
                </a:extLst>
              </a:tr>
            </a:tbl>
          </a:graphicData>
        </a:graphic>
      </p:graphicFrame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0EDEA53-BC93-4BEE-861A-4AB910F2FEA2}"/>
              </a:ext>
            </a:extLst>
          </p:cNvPr>
          <p:cNvCxnSpPr>
            <a:cxnSpLocks/>
          </p:cNvCxnSpPr>
          <p:nvPr/>
        </p:nvCxnSpPr>
        <p:spPr>
          <a:xfrm>
            <a:off x="3339548" y="3790711"/>
            <a:ext cx="1216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表格 6">
            <a:extLst>
              <a:ext uri="{FF2B5EF4-FFF2-40B4-BE49-F238E27FC236}">
                <a16:creationId xmlns:a16="http://schemas.microsoft.com/office/drawing/2014/main" id="{35F77CE3-6DD1-4351-8E91-4F2C804EC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063395"/>
              </p:ext>
            </p:extLst>
          </p:nvPr>
        </p:nvGraphicFramePr>
        <p:xfrm>
          <a:off x="4692595" y="2436043"/>
          <a:ext cx="1911850" cy="2709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5">
                  <a:extLst>
                    <a:ext uri="{9D8B030D-6E8A-4147-A177-3AD203B41FA5}">
                      <a16:colId xmlns:a16="http://schemas.microsoft.com/office/drawing/2014/main" val="115309387"/>
                    </a:ext>
                  </a:extLst>
                </a:gridCol>
                <a:gridCol w="955925">
                  <a:extLst>
                    <a:ext uri="{9D8B030D-6E8A-4147-A177-3AD203B41FA5}">
                      <a16:colId xmlns:a16="http://schemas.microsoft.com/office/drawing/2014/main" val="1755803671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solidFill>
                            <a:schemeClr val="tx2"/>
                          </a:solidFill>
                        </a:rPr>
                        <a:t>Sample1</a:t>
                      </a:r>
                    </a:p>
                    <a:p>
                      <a:r>
                        <a:rPr lang="en-US" altLang="zh-CN" sz="1400" b="0" dirty="0">
                          <a:solidFill>
                            <a:schemeClr val="tx2"/>
                          </a:solidFill>
                        </a:rPr>
                        <a:t>(rank)</a:t>
                      </a:r>
                      <a:endParaRPr lang="zh-CN" altLang="en-US" sz="1400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69845442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/>
                          </a:solidFill>
                        </a:rPr>
                        <a:t>gene1</a:t>
                      </a:r>
                      <a:endParaRPr lang="zh-CN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rgbClr val="BC451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695823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/>
                          </a:solidFill>
                        </a:rPr>
                        <a:t>gene2</a:t>
                      </a:r>
                      <a:endParaRPr lang="zh-CN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BC451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1249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/>
                          </a:solidFill>
                        </a:rPr>
                        <a:t>gene3</a:t>
                      </a:r>
                      <a:endParaRPr lang="zh-CN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BC451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863328"/>
                  </a:ext>
                </a:extLst>
              </a:tr>
            </a:tbl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E8D006D6-3CCE-498B-9BD4-D232F27E7022}"/>
              </a:ext>
            </a:extLst>
          </p:cNvPr>
          <p:cNvCxnSpPr>
            <a:cxnSpLocks/>
          </p:cNvCxnSpPr>
          <p:nvPr/>
        </p:nvCxnSpPr>
        <p:spPr>
          <a:xfrm>
            <a:off x="6751983" y="3790711"/>
            <a:ext cx="12165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格 6">
            <a:extLst>
              <a:ext uri="{FF2B5EF4-FFF2-40B4-BE49-F238E27FC236}">
                <a16:creationId xmlns:a16="http://schemas.microsoft.com/office/drawing/2014/main" id="{827E53B0-26CC-4BEB-B7B0-FE0954ACB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798859"/>
              </p:ext>
            </p:extLst>
          </p:nvPr>
        </p:nvGraphicFramePr>
        <p:xfrm>
          <a:off x="8201051" y="2436043"/>
          <a:ext cx="1911850" cy="2709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5">
                  <a:extLst>
                    <a:ext uri="{9D8B030D-6E8A-4147-A177-3AD203B41FA5}">
                      <a16:colId xmlns:a16="http://schemas.microsoft.com/office/drawing/2014/main" val="115309387"/>
                    </a:ext>
                  </a:extLst>
                </a:gridCol>
                <a:gridCol w="955925">
                  <a:extLst>
                    <a:ext uri="{9D8B030D-6E8A-4147-A177-3AD203B41FA5}">
                      <a16:colId xmlns:a16="http://schemas.microsoft.com/office/drawing/2014/main" val="1755803671"/>
                    </a:ext>
                  </a:extLst>
                </a:gridCol>
              </a:tblGrid>
              <a:tr h="67733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E9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solidFill>
                            <a:schemeClr val="tx2"/>
                          </a:solidFill>
                        </a:rPr>
                        <a:t>Sample1</a:t>
                      </a:r>
                    </a:p>
                    <a:p>
                      <a:r>
                        <a:rPr lang="en-US" altLang="zh-CN" sz="1400" b="0" dirty="0">
                          <a:solidFill>
                            <a:schemeClr val="tx2"/>
                          </a:solidFill>
                        </a:rPr>
                        <a:t>(scale)</a:t>
                      </a:r>
                      <a:endParaRPr lang="zh-CN" altLang="en-US" sz="1400" b="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69845442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/>
                          </a:solidFill>
                        </a:rPr>
                        <a:t>gene1</a:t>
                      </a:r>
                      <a:endParaRPr lang="zh-CN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lnT w="38100" cmpd="sng">
                      <a:noFill/>
                    </a:lnT>
                    <a:solidFill>
                      <a:srgbClr val="BC451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695823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/>
                          </a:solidFill>
                        </a:rPr>
                        <a:t>gene2</a:t>
                      </a:r>
                      <a:endParaRPr lang="zh-CN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BC451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0.33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12490"/>
                  </a:ext>
                </a:extLst>
              </a:tr>
              <a:tr h="677334"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chemeClr val="tx2"/>
                          </a:solidFill>
                        </a:rPr>
                        <a:t>gene3</a:t>
                      </a:r>
                      <a:endParaRPr lang="zh-CN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>
                    <a:solidFill>
                      <a:srgbClr val="BC451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9863328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B6CE437C-50A7-4B0F-A0B8-196265656CB3}"/>
              </a:ext>
            </a:extLst>
          </p:cNvPr>
          <p:cNvSpPr txBox="1"/>
          <p:nvPr/>
        </p:nvSpPr>
        <p:spPr>
          <a:xfrm>
            <a:off x="3148716" y="5273053"/>
            <a:ext cx="175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Step1: ranking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D09A67C-3DFC-4984-9471-263CAE1F68FA}"/>
              </a:ext>
            </a:extLst>
          </p:cNvPr>
          <p:cNvSpPr txBox="1"/>
          <p:nvPr/>
        </p:nvSpPr>
        <p:spPr>
          <a:xfrm>
            <a:off x="6594666" y="5253470"/>
            <a:ext cx="2269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Step2: scaling (/n)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4306D0C-F896-4D02-8625-6474EEF07887}"/>
              </a:ext>
            </a:extLst>
          </p:cNvPr>
          <p:cNvSpPr txBox="1"/>
          <p:nvPr/>
        </p:nvSpPr>
        <p:spPr>
          <a:xfrm>
            <a:off x="325398" y="5961806"/>
            <a:ext cx="8848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We found that </a:t>
            </a:r>
            <a:r>
              <a:rPr lang="en-US" altLang="zh-CN" dirty="0">
                <a:solidFill>
                  <a:srgbClr val="92D050"/>
                </a:solidFill>
              </a:rPr>
              <a:t>ranking transformation can correct batch effect </a:t>
            </a:r>
            <a:r>
              <a:rPr lang="en-US" altLang="zh-CN" dirty="0">
                <a:solidFill>
                  <a:schemeClr val="tx2"/>
                </a:solidFill>
              </a:rPr>
              <a:t>as long as </a:t>
            </a:r>
            <a:r>
              <a:rPr lang="en-US" altLang="zh-CN" dirty="0">
                <a:solidFill>
                  <a:srgbClr val="FFC000"/>
                </a:solidFill>
              </a:rPr>
              <a:t>batch effect does not change the relative expression level of the gene</a:t>
            </a:r>
            <a:endParaRPr lang="zh-CN" altLang="en-US" dirty="0">
              <a:solidFill>
                <a:srgbClr val="FFC000"/>
              </a:solidFill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5440453-CB9A-4E9B-9E43-01423F6B7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792" y="12381"/>
            <a:ext cx="4571423" cy="345170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D6BBDCF-E8E6-4BA6-914C-DCD624866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402" y="3426911"/>
            <a:ext cx="4556098" cy="343108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AC9542F-6F1C-4EBA-AEAB-F46686B3C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403" y="14600"/>
            <a:ext cx="4559303" cy="3427357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60E1DE4-C19B-4E91-B727-CCDBC2162A7A}"/>
              </a:ext>
            </a:extLst>
          </p:cNvPr>
          <p:cNvSpPr txBox="1"/>
          <p:nvPr/>
        </p:nvSpPr>
        <p:spPr>
          <a:xfrm>
            <a:off x="1469076" y="44063"/>
            <a:ext cx="1247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uncorrected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23767D7-58C4-4477-B9CF-A0392769347D}"/>
              </a:ext>
            </a:extLst>
          </p:cNvPr>
          <p:cNvSpPr txBox="1"/>
          <p:nvPr/>
        </p:nvSpPr>
        <p:spPr>
          <a:xfrm>
            <a:off x="1469076" y="3466837"/>
            <a:ext cx="13808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/>
                </a:solidFill>
              </a:rPr>
              <a:t>limma</a:t>
            </a:r>
            <a:r>
              <a:rPr lang="en-US" altLang="zh-CN" sz="1200" dirty="0">
                <a:solidFill>
                  <a:schemeClr val="bg1"/>
                </a:solidFill>
              </a:rPr>
              <a:t> with </a:t>
            </a:r>
            <a:r>
              <a:rPr lang="en-US" altLang="zh-CN" sz="1200" dirty="0" err="1">
                <a:solidFill>
                  <a:schemeClr val="bg1"/>
                </a:solidFill>
              </a:rPr>
              <a:t>voom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57DD1B0-CDFF-4256-BFB1-FBCE9ED5F9E4}"/>
              </a:ext>
            </a:extLst>
          </p:cNvPr>
          <p:cNvSpPr txBox="1"/>
          <p:nvPr/>
        </p:nvSpPr>
        <p:spPr>
          <a:xfrm>
            <a:off x="5931083" y="44063"/>
            <a:ext cx="9248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combat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5A2E6003-168B-4905-B249-B9C52F01D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821" y="3408575"/>
            <a:ext cx="4535928" cy="3449425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604E1654-CACF-48BD-8510-32CE31591AD3}"/>
              </a:ext>
            </a:extLst>
          </p:cNvPr>
          <p:cNvSpPr txBox="1"/>
          <p:nvPr/>
        </p:nvSpPr>
        <p:spPr>
          <a:xfrm>
            <a:off x="6023772" y="3473255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ranking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47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299DA-D07D-476C-9CE7-5D4F2CE2B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0" y="53031"/>
            <a:ext cx="2030524" cy="1322545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Ranking</a:t>
            </a:r>
            <a:br>
              <a:rPr lang="en-US" altLang="zh-CN" sz="2000" dirty="0"/>
            </a:br>
            <a:r>
              <a:rPr lang="en-US" altLang="zh-CN" sz="2000" dirty="0"/>
              <a:t>transformation on iMac</a:t>
            </a:r>
            <a:endParaRPr lang="zh-CN" altLang="en-US" sz="2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9ED20-90FA-4B8F-A8F4-9986EB03B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5500" y="1585759"/>
            <a:ext cx="2235310" cy="521921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altLang="zh-CN" sz="1600" dirty="0">
                <a:solidFill>
                  <a:srgbClr val="FFC000"/>
                </a:solidFill>
              </a:rPr>
              <a:t>Advantage of ranking transformation:</a:t>
            </a:r>
          </a:p>
          <a:p>
            <a:pPr marL="36900" indent="0">
              <a:buNone/>
            </a:pPr>
            <a:endParaRPr lang="en-US" altLang="zh-CN" sz="1600" dirty="0">
              <a:solidFill>
                <a:srgbClr val="FFC000"/>
              </a:solidFill>
            </a:endParaRPr>
          </a:p>
          <a:p>
            <a:pPr marL="36900" indent="0">
              <a:buNone/>
            </a:pPr>
            <a:r>
              <a:rPr lang="en-US" altLang="zh-CN" sz="1600" dirty="0">
                <a:solidFill>
                  <a:srgbClr val="92D050"/>
                </a:solidFill>
              </a:rPr>
              <a:t>Non-parametric</a:t>
            </a:r>
          </a:p>
          <a:p>
            <a:pPr marL="36900" indent="0">
              <a:buNone/>
            </a:pPr>
            <a:r>
              <a:rPr lang="en-US" altLang="zh-CN" sz="1600" dirty="0"/>
              <a:t>	no need to specify batch source</a:t>
            </a:r>
          </a:p>
          <a:p>
            <a:pPr marL="36900" indent="0">
              <a:buNone/>
            </a:pPr>
            <a:endParaRPr lang="en-US" altLang="zh-CN" sz="1600" dirty="0"/>
          </a:p>
          <a:p>
            <a:pPr marL="36900" indent="0">
              <a:buNone/>
            </a:pPr>
            <a:r>
              <a:rPr lang="en-US" altLang="zh-CN" sz="1600" dirty="0">
                <a:solidFill>
                  <a:srgbClr val="92D050"/>
                </a:solidFill>
              </a:rPr>
              <a:t>Can correct:</a:t>
            </a:r>
          </a:p>
          <a:p>
            <a:pPr marL="36900" indent="0">
              <a:buNone/>
            </a:pPr>
            <a:r>
              <a:rPr lang="en-US" altLang="zh-CN" sz="1600" dirty="0"/>
              <a:t>	non-linear, interactive batch effect, unequal library sizes.</a:t>
            </a:r>
          </a:p>
          <a:p>
            <a:pPr marL="36900" indent="0">
              <a:buNone/>
            </a:pPr>
            <a:endParaRPr lang="en-US" altLang="zh-CN" sz="1600" dirty="0"/>
          </a:p>
          <a:p>
            <a:pPr marL="36900" indent="0">
              <a:buNone/>
            </a:pPr>
            <a:r>
              <a:rPr lang="en-US" altLang="zh-CN" sz="1600" dirty="0">
                <a:solidFill>
                  <a:srgbClr val="92D050"/>
                </a:solidFill>
              </a:rPr>
              <a:t>Doesn’t require balanced study design:</a:t>
            </a:r>
          </a:p>
          <a:p>
            <a:pPr marL="36900" indent="0">
              <a:buNone/>
            </a:pPr>
            <a:endParaRPr lang="en-US" altLang="zh-CN" sz="1600" dirty="0"/>
          </a:p>
          <a:p>
            <a:pPr marL="36900" indent="0">
              <a:buNone/>
            </a:pPr>
            <a:endParaRPr lang="en-US" altLang="zh-CN" sz="1600" dirty="0"/>
          </a:p>
          <a:p>
            <a:pPr marL="36900" indent="0">
              <a:buNone/>
            </a:pPr>
            <a:endParaRPr lang="en-US" altLang="zh-CN" sz="1600" dirty="0"/>
          </a:p>
          <a:p>
            <a:pPr marL="36900" indent="0">
              <a:buNone/>
            </a:pPr>
            <a:endParaRPr lang="en-US" altLang="zh-CN" sz="1600" dirty="0"/>
          </a:p>
          <a:p>
            <a:pPr marL="36900" indent="0">
              <a:buNone/>
            </a:pPr>
            <a:endParaRPr lang="en-US" altLang="zh-CN" sz="1600" dirty="0">
              <a:solidFill>
                <a:srgbClr val="FFC000"/>
              </a:solidFill>
            </a:endParaRPr>
          </a:p>
          <a:p>
            <a:pPr marL="36900" indent="0">
              <a:buNone/>
            </a:pPr>
            <a:endParaRPr lang="en-US" altLang="zh-CN" sz="1600" dirty="0">
              <a:solidFill>
                <a:srgbClr val="FFC000"/>
              </a:solidFill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2B5DE3E2-0970-4985-BA9B-3F1CEBF334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F1BBED1-97F8-4F51-96B5-977E99990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6" y="41608"/>
            <a:ext cx="4656475" cy="33816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F171D7-7C16-4E21-B864-632C09D01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7" y="3423290"/>
            <a:ext cx="4656475" cy="33816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63DB1C-6FD9-44FF-8560-2C3FBEE4A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883" y="3423290"/>
            <a:ext cx="4656476" cy="33816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FC83A2-B7AA-4EBB-A456-820679D961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883" y="41608"/>
            <a:ext cx="4656475" cy="33816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9C342C3-BC3F-433A-94DD-70E56AF9076C}"/>
              </a:ext>
            </a:extLst>
          </p:cNvPr>
          <p:cNvSpPr txBox="1"/>
          <p:nvPr/>
        </p:nvSpPr>
        <p:spPr>
          <a:xfrm>
            <a:off x="3613440" y="53028"/>
            <a:ext cx="957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uncorrected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F330E1E-C994-4904-A076-37F39911E30D}"/>
              </a:ext>
            </a:extLst>
          </p:cNvPr>
          <p:cNvSpPr txBox="1"/>
          <p:nvPr/>
        </p:nvSpPr>
        <p:spPr>
          <a:xfrm>
            <a:off x="8431918" y="53028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ranking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60C8C1E-2860-4809-99F8-6983F7C117CC}"/>
              </a:ext>
            </a:extLst>
          </p:cNvPr>
          <p:cNvSpPr txBox="1"/>
          <p:nvPr/>
        </p:nvSpPr>
        <p:spPr>
          <a:xfrm>
            <a:off x="3687269" y="3442900"/>
            <a:ext cx="604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>
                <a:solidFill>
                  <a:schemeClr val="bg1"/>
                </a:solidFill>
              </a:rPr>
              <a:t>limma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2175335-C9ED-405B-A830-4D2942742159}"/>
              </a:ext>
            </a:extLst>
          </p:cNvPr>
          <p:cNvSpPr txBox="1"/>
          <p:nvPr/>
        </p:nvSpPr>
        <p:spPr>
          <a:xfrm>
            <a:off x="8446345" y="3442900"/>
            <a:ext cx="667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combat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B6782E7-C4BA-4CE1-937C-CBC220F2CDB6}"/>
              </a:ext>
            </a:extLst>
          </p:cNvPr>
          <p:cNvSpPr/>
          <p:nvPr/>
        </p:nvSpPr>
        <p:spPr>
          <a:xfrm rot="19268628">
            <a:off x="7743093" y="808901"/>
            <a:ext cx="1110499" cy="152013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EDBE1B2-FF61-45BC-B218-22AAC2890C4F}"/>
              </a:ext>
            </a:extLst>
          </p:cNvPr>
          <p:cNvSpPr txBox="1"/>
          <p:nvPr/>
        </p:nvSpPr>
        <p:spPr>
          <a:xfrm>
            <a:off x="7389116" y="388103"/>
            <a:ext cx="2529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42BEA9"/>
                </a:solidFill>
              </a:rPr>
              <a:t>hematopoietic multipotent progenitor</a:t>
            </a:r>
            <a:endParaRPr lang="zh-CN" altLang="en-US" sz="1200" dirty="0">
              <a:solidFill>
                <a:srgbClr val="42BEA9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0D9407F-9EA8-4C62-9AEE-5A03A09DF4B4}"/>
              </a:ext>
            </a:extLst>
          </p:cNvPr>
          <p:cNvSpPr/>
          <p:nvPr/>
        </p:nvSpPr>
        <p:spPr>
          <a:xfrm rot="21131852">
            <a:off x="5035052" y="2023248"/>
            <a:ext cx="2128586" cy="1076955"/>
          </a:xfrm>
          <a:prstGeom prst="ellipse">
            <a:avLst/>
          </a:prstGeom>
          <a:noFill/>
          <a:ln>
            <a:solidFill>
              <a:srgbClr val="5BB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C9E21F03-5B39-4228-B8E0-0588288CDBFA}"/>
              </a:ext>
            </a:extLst>
          </p:cNvPr>
          <p:cNvSpPr/>
          <p:nvPr/>
        </p:nvSpPr>
        <p:spPr>
          <a:xfrm>
            <a:off x="5256164" y="1925863"/>
            <a:ext cx="1585783" cy="1277392"/>
          </a:xfrm>
          <a:prstGeom prst="ellipse">
            <a:avLst/>
          </a:prstGeom>
          <a:noFill/>
          <a:ln>
            <a:solidFill>
              <a:srgbClr val="8EAC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F97024F-C2B2-4DDE-8D77-1A84F28A7247}"/>
              </a:ext>
            </a:extLst>
          </p:cNvPr>
          <p:cNvSpPr txBox="1"/>
          <p:nvPr/>
        </p:nvSpPr>
        <p:spPr>
          <a:xfrm>
            <a:off x="6922988" y="1948931"/>
            <a:ext cx="1555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5BB7D2"/>
                </a:solidFill>
              </a:rPr>
              <a:t>macrophage</a:t>
            </a:r>
            <a:endParaRPr lang="zh-CN" altLang="en-US" sz="1200" dirty="0">
              <a:solidFill>
                <a:srgbClr val="5BB7D2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6EB76C2-26BC-4E7D-8258-993BC9BA7207}"/>
              </a:ext>
            </a:extLst>
          </p:cNvPr>
          <p:cNvSpPr txBox="1"/>
          <p:nvPr/>
        </p:nvSpPr>
        <p:spPr>
          <a:xfrm>
            <a:off x="4652515" y="2032866"/>
            <a:ext cx="1267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8EACE0"/>
                </a:solidFill>
              </a:rPr>
              <a:t>microglia</a:t>
            </a:r>
            <a:endParaRPr lang="zh-CN" altLang="en-US" sz="1200" dirty="0">
              <a:solidFill>
                <a:srgbClr val="8EACE0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CA69208-1A05-402E-966D-35EAC41A6A15}"/>
              </a:ext>
            </a:extLst>
          </p:cNvPr>
          <p:cNvSpPr/>
          <p:nvPr/>
        </p:nvSpPr>
        <p:spPr>
          <a:xfrm>
            <a:off x="5076445" y="1347294"/>
            <a:ext cx="1746991" cy="770310"/>
          </a:xfrm>
          <a:prstGeom prst="ellipse">
            <a:avLst/>
          </a:prstGeom>
          <a:noFill/>
          <a:ln>
            <a:solidFill>
              <a:srgbClr val="F564E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C9A9F3A-5BE3-44EB-BE8A-5CF016B83156}"/>
              </a:ext>
            </a:extLst>
          </p:cNvPr>
          <p:cNvSpPr txBox="1"/>
          <p:nvPr/>
        </p:nvSpPr>
        <p:spPr>
          <a:xfrm>
            <a:off x="4802885" y="1161024"/>
            <a:ext cx="22789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564E3"/>
                </a:solidFill>
              </a:rPr>
              <a:t>monocyte</a:t>
            </a:r>
            <a:endParaRPr lang="zh-CN" altLang="en-US" sz="1200" dirty="0">
              <a:solidFill>
                <a:srgbClr val="F564E3"/>
              </a:solidFill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7A90FA3B-E07F-448A-8B79-8AEF19A6701C}"/>
              </a:ext>
            </a:extLst>
          </p:cNvPr>
          <p:cNvSpPr/>
          <p:nvPr/>
        </p:nvSpPr>
        <p:spPr>
          <a:xfrm rot="2504878">
            <a:off x="5839500" y="592396"/>
            <a:ext cx="853983" cy="716661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BE843EB-957C-4A53-B647-7161BE5010C8}"/>
              </a:ext>
            </a:extLst>
          </p:cNvPr>
          <p:cNvSpPr/>
          <p:nvPr/>
        </p:nvSpPr>
        <p:spPr>
          <a:xfrm rot="8225348">
            <a:off x="5161739" y="348572"/>
            <a:ext cx="1248577" cy="69543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F51AAE9-5198-4908-AAE0-2443B234417C}"/>
              </a:ext>
            </a:extLst>
          </p:cNvPr>
          <p:cNvSpPr txBox="1"/>
          <p:nvPr/>
        </p:nvSpPr>
        <p:spPr>
          <a:xfrm>
            <a:off x="4675220" y="288477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C5A76B"/>
                </a:solidFill>
              </a:rPr>
              <a:t>Dendric cell</a:t>
            </a:r>
            <a:endParaRPr lang="zh-CN" altLang="en-US" sz="1200" dirty="0">
              <a:solidFill>
                <a:srgbClr val="C5A76B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796D9BF6-9F4A-4154-8F06-815CB5C7D6AB}"/>
              </a:ext>
            </a:extLst>
          </p:cNvPr>
          <p:cNvSpPr txBox="1"/>
          <p:nvPr/>
        </p:nvSpPr>
        <p:spPr>
          <a:xfrm>
            <a:off x="6635002" y="1085773"/>
            <a:ext cx="1459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E09994"/>
                </a:solidFill>
              </a:rPr>
              <a:t>CD1c+ dendric cell</a:t>
            </a:r>
            <a:endParaRPr lang="zh-CN" altLang="en-US" sz="1200" dirty="0">
              <a:solidFill>
                <a:srgbClr val="E0999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770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E632F0-A75C-41FE-A536-5EEFF81D5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Find D EGs (signature genes) with p-values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C79C3B-E33F-4968-8D1A-D0F23333F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89649"/>
            <a:ext cx="10353762" cy="4058751"/>
          </a:xfrm>
        </p:spPr>
        <p:txBody>
          <a:bodyPr/>
          <a:lstStyle/>
          <a:p>
            <a:pPr marL="36900" indent="0">
              <a:buNone/>
            </a:pPr>
            <a:endParaRPr lang="en-US" altLang="zh-CN" dirty="0"/>
          </a:p>
          <a:p>
            <a:pPr marL="36900" indent="0">
              <a:buNone/>
            </a:pPr>
            <a:r>
              <a:rPr lang="en-US" altLang="zh-CN" dirty="0"/>
              <a:t>Linear regression analyses are normally used for finding DEGs, </a:t>
            </a:r>
            <a:r>
              <a:rPr lang="en-US" altLang="zh-CN" dirty="0">
                <a:solidFill>
                  <a:srgbClr val="92D050"/>
                </a:solidFill>
              </a:rPr>
              <a:t>but they assume data to be normally distributed and have equal variance across samples</a:t>
            </a:r>
            <a:r>
              <a:rPr lang="en-US" altLang="zh-CN" dirty="0"/>
              <a:t>.</a:t>
            </a:r>
          </a:p>
          <a:p>
            <a:pPr marL="36900" indent="0">
              <a:buNone/>
            </a:pPr>
            <a:endParaRPr lang="en-US" altLang="zh-CN" dirty="0"/>
          </a:p>
          <a:p>
            <a:pPr marL="36900" indent="0">
              <a:buNone/>
            </a:pPr>
            <a:r>
              <a:rPr lang="en-US" altLang="zh-CN" dirty="0"/>
              <a:t>My project was to test whether the data is normally distributed. If not, how to find the DEGs?</a:t>
            </a:r>
          </a:p>
          <a:p>
            <a:pPr marL="36900" indent="0">
              <a:buNone/>
            </a:pPr>
            <a:endParaRPr lang="en-US" altLang="zh-CN" dirty="0"/>
          </a:p>
          <a:p>
            <a:pPr marL="3690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2854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B1E552-9B45-48E8-9034-A85B376A9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Autofit/>
          </a:bodyPr>
          <a:lstStyle/>
          <a:p>
            <a:r>
              <a:rPr lang="en-US" altLang="zh-CN" sz="2400" dirty="0"/>
              <a:t>Data structure of ranking data and Probit transformation</a:t>
            </a:r>
            <a:endParaRPr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55401D-6C7D-4F32-A858-52428A71D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895" y="970450"/>
            <a:ext cx="10353762" cy="4058751"/>
          </a:xfrm>
        </p:spPr>
        <p:txBody>
          <a:bodyPr/>
          <a:lstStyle/>
          <a:p>
            <a:pPr marL="36900" indent="0">
              <a:buNone/>
            </a:pPr>
            <a:r>
              <a:rPr lang="en-US" altLang="zh-CN" dirty="0">
                <a:solidFill>
                  <a:srgbClr val="FFC000"/>
                </a:solidFill>
              </a:rPr>
              <a:t>Currently, statistical test can be done on iMac is limited</a:t>
            </a:r>
            <a:r>
              <a:rPr lang="en-US" altLang="zh-CN" dirty="0"/>
              <a:t>. (no linear model!)</a:t>
            </a:r>
          </a:p>
          <a:p>
            <a:pPr marL="36900" indent="0"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70C6F1-1BBA-42A9-B02C-5B4D300B690A}"/>
              </a:ext>
            </a:extLst>
          </p:cNvPr>
          <p:cNvSpPr txBox="1"/>
          <p:nvPr/>
        </p:nvSpPr>
        <p:spPr>
          <a:xfrm>
            <a:off x="98846" y="1775484"/>
            <a:ext cx="526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1. Ranking data is range from (0,1) and skewed 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5A11EE-8C60-4A00-BE86-6BC1152DB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445375"/>
            <a:ext cx="6248400" cy="35542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AB20D98-AFC3-4F3A-B21C-8A3016B3EC36}"/>
              </a:ext>
            </a:extLst>
          </p:cNvPr>
          <p:cNvSpPr txBox="1"/>
          <p:nvPr/>
        </p:nvSpPr>
        <p:spPr>
          <a:xfrm>
            <a:off x="807306" y="6300210"/>
            <a:ext cx="524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</a:rPr>
              <a:t>Solution: Probit transformation with </a:t>
            </a:r>
            <a:r>
              <a:rPr lang="en-US" altLang="zh-CN" dirty="0" err="1">
                <a:solidFill>
                  <a:srgbClr val="92D050"/>
                </a:solidFill>
              </a:rPr>
              <a:t>probit</a:t>
            </a:r>
            <a:r>
              <a:rPr lang="en-US" altLang="zh-CN" dirty="0">
                <a:solidFill>
                  <a:srgbClr val="92D050"/>
                </a:solidFill>
              </a:rPr>
              <a:t> function</a:t>
            </a:r>
            <a:endParaRPr lang="zh-CN" altLang="en-US" dirty="0">
              <a:solidFill>
                <a:srgbClr val="92D05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BFEB134-EDB8-4B48-871D-F8CDB8736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45375"/>
            <a:ext cx="6234855" cy="353502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C441866-BFBA-4B4D-B9D2-D7BC4C67AC94}"/>
              </a:ext>
            </a:extLst>
          </p:cNvPr>
          <p:cNvSpPr txBox="1"/>
          <p:nvPr/>
        </p:nvSpPr>
        <p:spPr>
          <a:xfrm>
            <a:off x="6339449" y="1786700"/>
            <a:ext cx="526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2. Unequal variances after </a:t>
            </a:r>
            <a:r>
              <a:rPr lang="en-US" altLang="zh-CN" dirty="0" err="1">
                <a:solidFill>
                  <a:schemeClr val="tx2"/>
                </a:solidFill>
              </a:rPr>
              <a:t>probit</a:t>
            </a:r>
            <a:r>
              <a:rPr lang="en-US" altLang="zh-CN" dirty="0">
                <a:solidFill>
                  <a:schemeClr val="tx2"/>
                </a:solidFill>
              </a:rPr>
              <a:t> transformation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B121D79-E2A3-4F4D-8DFC-9F2F0D844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449" y="2445375"/>
            <a:ext cx="5839006" cy="35542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C522C44-F041-4584-8414-C45A5119441C}"/>
              </a:ext>
            </a:extLst>
          </p:cNvPr>
          <p:cNvSpPr txBox="1"/>
          <p:nvPr/>
        </p:nvSpPr>
        <p:spPr>
          <a:xfrm>
            <a:off x="7133209" y="6319460"/>
            <a:ext cx="425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</a:rPr>
              <a:t>Solution: weighted least square regression</a:t>
            </a:r>
            <a:endParaRPr lang="zh-CN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45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石板</Template>
  <TotalTime>1241</TotalTime>
  <Words>568</Words>
  <Application>Microsoft Office PowerPoint</Application>
  <PresentationFormat>宽屏</PresentationFormat>
  <Paragraphs>160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Arial</vt:lpstr>
      <vt:lpstr>Cambria Math</vt:lpstr>
      <vt:lpstr>Wingdings 2</vt:lpstr>
      <vt:lpstr>石板</vt:lpstr>
      <vt:lpstr> Correcting batch effect on an integrated transcriptional atlas.</vt:lpstr>
      <vt:lpstr>Building an integrated human myeloid transcriptional atlas</vt:lpstr>
      <vt:lpstr>PowerPoint 演示文稿</vt:lpstr>
      <vt:lpstr>What you can do with iMac?</vt:lpstr>
      <vt:lpstr>batch effect</vt:lpstr>
      <vt:lpstr>Ranking transformation: batch effect correction</vt:lpstr>
      <vt:lpstr>Ranking transformation on iMac</vt:lpstr>
      <vt:lpstr>Find D EGs (signature genes) with p-values </vt:lpstr>
      <vt:lpstr>Data structure of ranking data and Probit transformation</vt:lpstr>
      <vt:lpstr>Result </vt:lpstr>
      <vt:lpstr>DEGs with p-values can be calculated</vt:lpstr>
      <vt:lpstr>Conclusion</vt:lpstr>
      <vt:lpstr>Questions!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Heterogeneity in iMac atlas and Ranking Transformation</dc:title>
  <dc:creator>汐 汐</dc:creator>
  <cp:lastModifiedBy>汐 汐</cp:lastModifiedBy>
  <cp:revision>57</cp:revision>
  <dcterms:created xsi:type="dcterms:W3CDTF">2019-10-22T17:07:42Z</dcterms:created>
  <dcterms:modified xsi:type="dcterms:W3CDTF">2019-10-23T21:41:17Z</dcterms:modified>
</cp:coreProperties>
</file>